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16" r:id="rId3"/>
    <p:sldId id="289" r:id="rId4"/>
    <p:sldId id="314" r:id="rId5"/>
    <p:sldId id="315" r:id="rId6"/>
    <p:sldId id="335" r:id="rId7"/>
    <p:sldId id="324" r:id="rId8"/>
    <p:sldId id="325" r:id="rId9"/>
    <p:sldId id="336" r:id="rId10"/>
    <p:sldId id="283" r:id="rId11"/>
    <p:sldId id="284" r:id="rId12"/>
    <p:sldId id="330" r:id="rId13"/>
    <p:sldId id="326" r:id="rId14"/>
    <p:sldId id="337" r:id="rId15"/>
    <p:sldId id="339" r:id="rId16"/>
    <p:sldId id="291" r:id="rId17"/>
    <p:sldId id="329" r:id="rId18"/>
    <p:sldId id="327" r:id="rId19"/>
    <p:sldId id="340" r:id="rId20"/>
    <p:sldId id="341" r:id="rId21"/>
    <p:sldId id="331" r:id="rId22"/>
    <p:sldId id="333" r:id="rId23"/>
    <p:sldId id="334" r:id="rId24"/>
    <p:sldId id="319" r:id="rId25"/>
    <p:sldId id="342" r:id="rId26"/>
    <p:sldId id="308" r:id="rId27"/>
    <p:sldId id="310" r:id="rId28"/>
    <p:sldId id="311" r:id="rId29"/>
    <p:sldId id="320" r:id="rId30"/>
    <p:sldId id="343" r:id="rId31"/>
    <p:sldId id="312" r:id="rId32"/>
  </p:sldIdLst>
  <p:sldSz cx="9144000" cy="6858000" type="screen4x3"/>
  <p:notesSz cx="6797675" cy="9928225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 Lavenius" initials="J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89E3A1"/>
    <a:srgbClr val="808080"/>
    <a:srgbClr val="DFAC1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9" autoAdjust="0"/>
    <p:restoredTop sz="80462" autoAdjust="0"/>
  </p:normalViewPr>
  <p:slideViewPr>
    <p:cSldViewPr snapToObjects="1">
      <p:cViewPr varScale="1">
        <p:scale>
          <a:sx n="73" d="100"/>
          <a:sy n="73" d="100"/>
        </p:scale>
        <p:origin x="10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pPr>
              <a:defRPr/>
            </a:pPr>
            <a:fld id="{B44F65B5-934B-4479-9E28-DEE3901460A9}" type="datetimeFigureOut">
              <a:rPr lang="en-US"/>
              <a:pPr>
                <a:defRPr/>
              </a:pPr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04" tIns="45752" rIns="91504" bIns="45752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504" tIns="45752" rIns="91504" bIns="45752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pPr>
              <a:defRPr/>
            </a:pPr>
            <a:fld id="{CDDEAA14-999E-4971-ADC0-70228DC983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37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fld id="{26FAB264-AFD6-4408-88F7-110CA38E67E5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5E0A97A-4D8B-41C9-9D45-D409896D72FC}" type="datetime1">
              <a:rPr lang="fr-FR" smtClean="0"/>
              <a:pPr>
                <a:defRPr/>
              </a:pPr>
              <a:t>04/08/2017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B85F46-788F-493A-B7E9-0A39722E7248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61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rasimhamarava@gmail.com" TargetMode="External"/><Relationship Id="rId4" Type="http://schemas.openxmlformats.org/officeDocument/2006/relationships/hyperlink" Target="mailto:luigi.vanfretti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 bwMode="auto">
          <a:xfrm>
            <a:off x="685800" y="1671638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3200" dirty="0" smtClean="0">
                <a:ea typeface="Geneva"/>
                <a:cs typeface="Geneva"/>
              </a:rPr>
              <a:t/>
            </a:r>
            <a:br>
              <a:rPr lang="fr-FR" sz="3200" dirty="0" smtClean="0">
                <a:ea typeface="Geneva"/>
                <a:cs typeface="Geneva"/>
              </a:rPr>
            </a:br>
            <a:r>
              <a:rPr lang="en-US" sz="3200" b="1" dirty="0" smtClean="0">
                <a:ea typeface="Geneva"/>
                <a:cs typeface="Geneva"/>
              </a:rPr>
              <a:t>Improvements to Classification Indexes</a:t>
            </a: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 bwMode="auto">
          <a:xfrm>
            <a:off x="0" y="3405188"/>
            <a:ext cx="9144000" cy="1752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rgbClr val="898989"/>
                </a:solidFill>
                <a:ea typeface="Geneva"/>
                <a:cs typeface="Geneva"/>
              </a:rPr>
              <a:t>Narasimham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 </a:t>
            </a:r>
            <a:r>
              <a:rPr lang="en-US" sz="2800" dirty="0" err="1" smtClean="0">
                <a:solidFill>
                  <a:srgbClr val="898989"/>
                </a:solidFill>
                <a:ea typeface="Geneva"/>
                <a:cs typeface="Geneva"/>
              </a:rPr>
              <a:t>Arava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, 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narasimhamarava@gmail.com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 </a:t>
            </a:r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Luigi 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</a:rPr>
              <a:t>Vanfretti, </a:t>
            </a:r>
            <a:r>
              <a:rPr lang="en-US" sz="2800" dirty="0" smtClean="0">
                <a:solidFill>
                  <a:srgbClr val="898989"/>
                </a:solidFill>
                <a:ea typeface="Geneva"/>
                <a:cs typeface="Geneva"/>
                <a:hlinkClick r:id="rId4"/>
              </a:rPr>
              <a:t>luigi.vanfretti@gmail.com</a:t>
            </a:r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10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eaLnBrk="1" hangingPunct="1"/>
            <a:endParaRPr lang="en-US" sz="2800" dirty="0" smtClean="0">
              <a:solidFill>
                <a:srgbClr val="898989"/>
              </a:solidFill>
              <a:ea typeface="Geneva"/>
              <a:cs typeface="Gene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EF30B-C042-4913-A580-556E0CEEF650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ea typeface="Geneva"/>
                <a:cs typeface="Geneva"/>
              </a:rPr>
              <a:t>Improved Indexes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B625B7-F089-41EE-B977-1778A65B417F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39750" y="1417638"/>
            <a:ext cx="8147050" cy="25853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dirty="0">
                <a:latin typeface="Arial"/>
                <a:cs typeface="Arial"/>
              </a:rPr>
              <a:t>Following a dynamic simulation for a specific contingency, we will use the output data to calculate a set of severity indexes. These should indicate the severity of the contingency.</a:t>
            </a:r>
          </a:p>
          <a:p>
            <a:pPr algn="just">
              <a:defRPr/>
            </a:pPr>
            <a:endParaRPr lang="en-US" dirty="0">
              <a:latin typeface="Arial"/>
              <a:cs typeface="Arial"/>
            </a:endParaRPr>
          </a:p>
          <a:p>
            <a:pPr algn="just">
              <a:defRPr/>
            </a:pPr>
            <a:r>
              <a:rPr lang="en-US" dirty="0">
                <a:latin typeface="Arial"/>
                <a:cs typeface="Arial"/>
              </a:rPr>
              <a:t>The indexes will indicate:</a:t>
            </a:r>
          </a:p>
          <a:p>
            <a:pPr algn="just">
              <a:defRPr/>
            </a:pPr>
            <a:endParaRPr lang="en-US" dirty="0">
              <a:latin typeface="Arial"/>
              <a:cs typeface="Arial"/>
            </a:endParaRPr>
          </a:p>
          <a:p>
            <a:pPr marL="342900" indent="-342900" algn="just">
              <a:buFont typeface="Wingdings" pitchFamily="2" charset="2"/>
              <a:buChar char="q"/>
              <a:defRPr/>
            </a:pPr>
            <a:r>
              <a:rPr lang="en-US" dirty="0">
                <a:latin typeface="Arial"/>
                <a:cs typeface="Arial"/>
              </a:rPr>
              <a:t>If the system will converge to a safe and stable equilibrium point.</a:t>
            </a:r>
          </a:p>
          <a:p>
            <a:pPr marL="342900" indent="-342900" algn="just">
              <a:buFont typeface="Wingdings" pitchFamily="2" charset="2"/>
              <a:buChar char="q"/>
              <a:defRPr/>
            </a:pPr>
            <a:r>
              <a:rPr lang="en-US" dirty="0">
                <a:latin typeface="Arial"/>
                <a:cs typeface="Arial"/>
              </a:rPr>
              <a:t>To indicate the severity of the instability/stability for each type instability mechanism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1645"/>
              </p:ext>
            </p:extLst>
          </p:nvPr>
        </p:nvGraphicFramePr>
        <p:xfrm>
          <a:off x="900113" y="4367213"/>
          <a:ext cx="7216774" cy="122396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10733"/>
                <a:gridCol w="1940623"/>
                <a:gridCol w="3965418"/>
              </a:tblGrid>
              <a:tr h="3708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800" dirty="0" smtClean="0"/>
                        <a:t>Static concerns </a:t>
                      </a:r>
                      <a:endParaRPr lang="sv-SE" sz="1800" dirty="0"/>
                    </a:p>
                  </a:txBody>
                  <a:tcPr marL="91443" marR="91443" marT="45723" marB="45723"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Dynamic concerns</a:t>
                      </a:r>
                      <a:endParaRPr lang="en-US" sz="1800" noProof="0" dirty="0"/>
                    </a:p>
                  </a:txBody>
                  <a:tcPr marL="91443" marR="91443" marT="45723" marB="45723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10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 Post-fault overloads of lines</a:t>
                      </a:r>
                    </a:p>
                  </a:txBody>
                  <a:tcPr marL="91443" marR="91443" marT="45723" marB="45723"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 Post-fault bus over-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smtClean="0"/>
                        <a:t>or </a:t>
                      </a:r>
                      <a:r>
                        <a:rPr lang="en-US" sz="1600" smtClean="0"/>
                        <a:t>under-</a:t>
                      </a:r>
                      <a:r>
                        <a:rPr lang="en-US" sz="1600" dirty="0" smtClean="0"/>
                        <a:t>voltage</a:t>
                      </a:r>
                      <a:r>
                        <a:rPr lang="sv-SE" sz="1600" b="0" dirty="0" smtClean="0"/>
                        <a:t>s</a:t>
                      </a:r>
                      <a:endParaRPr lang="en-US" sz="1600" dirty="0" smtClean="0"/>
                    </a:p>
                  </a:txBody>
                  <a:tcPr marL="91443" marR="91443" marT="45723" marB="45723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Voltage stability </a:t>
                      </a:r>
                      <a:endParaRPr lang="sv-SE" sz="1600" b="0" dirty="0"/>
                    </a:p>
                  </a:txBody>
                  <a:tcPr marL="91443" marR="91443" marT="45723" marB="45723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971550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 Index - Theory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684213" y="1422400"/>
            <a:ext cx="7704137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cs typeface="Arial" pitchFamily="34" charset="0"/>
              </a:rPr>
              <a:t>Indicate if the post-fault line flows exceed the network capacity by observing  the power flows through the transmission lines after an outage occurs.</a:t>
            </a:r>
          </a:p>
        </p:txBody>
      </p:sp>
      <p:sp>
        <p:nvSpPr>
          <p:cNvPr id="5128" name="TextBox 22"/>
          <p:cNvSpPr txBox="1">
            <a:spLocks noChangeArrowheads="1"/>
          </p:cNvSpPr>
          <p:nvPr/>
        </p:nvSpPr>
        <p:spPr bwMode="auto">
          <a:xfrm>
            <a:off x="4386263" y="3216275"/>
            <a:ext cx="3940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b="1" dirty="0" smtClean="0">
                <a:solidFill>
                  <a:srgbClr val="000000"/>
                </a:solidFill>
              </a:rPr>
              <a:t>Mean post</a:t>
            </a:r>
            <a:r>
              <a:rPr lang="en-US" sz="1400" b="1" dirty="0">
                <a:solidFill>
                  <a:srgbClr val="000000"/>
                </a:solidFill>
              </a:rPr>
              <a:t>-fault flow </a:t>
            </a:r>
            <a:r>
              <a:rPr lang="en-US" sz="1400" dirty="0">
                <a:solidFill>
                  <a:srgbClr val="000000"/>
                </a:solidFill>
              </a:rPr>
              <a:t>trough transmission line </a:t>
            </a:r>
            <a:r>
              <a:rPr lang="en-US" sz="1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>
                <a:solidFill>
                  <a:srgbClr val="000000"/>
                </a:solidFill>
              </a:rPr>
              <a:t>from dynamic simulation)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288" y="3816350"/>
            <a:ext cx="44370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</a:rPr>
              <a:t>Capacity</a:t>
            </a:r>
            <a:r>
              <a:rPr lang="en-US" sz="1400" dirty="0">
                <a:solidFill>
                  <a:srgbClr val="000000"/>
                </a:solidFill>
              </a:rPr>
              <a:t> of transmission line </a:t>
            </a:r>
            <a:r>
              <a:rPr lang="en-US" sz="1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(from network data)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0" name="TextBox 22"/>
          <p:cNvSpPr txBox="1">
            <a:spLocks noChangeArrowheads="1"/>
          </p:cNvSpPr>
          <p:nvPr/>
        </p:nvSpPr>
        <p:spPr bwMode="auto">
          <a:xfrm>
            <a:off x="2205360" y="2186280"/>
            <a:ext cx="2006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Weighting factor</a:t>
            </a:r>
          </a:p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i.e. </a:t>
            </a:r>
            <a:r>
              <a:rPr lang="en-US" sz="1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wf</a:t>
            </a:r>
            <a:r>
              <a:rPr lang="en-US" sz="11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=[1,1,…,1] </a:t>
            </a:r>
            <a:r>
              <a:rPr lang="en-US" sz="1400" dirty="0" smtClean="0">
                <a:solidFill>
                  <a:srgbClr val="000000"/>
                </a:solidFill>
              </a:rPr>
              <a:t>for a uniform 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4287" y="4293096"/>
            <a:ext cx="770413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cs typeface="Arial" pitchFamily="34" charset="0"/>
              </a:rPr>
              <a:t>The final value of the overload index </a:t>
            </a:r>
            <a:r>
              <a:rPr lang="en-US" sz="1400" dirty="0" err="1" smtClean="0">
                <a:cs typeface="Arial" pitchFamily="34" charset="0"/>
              </a:rPr>
              <a:t>f_x</a:t>
            </a:r>
            <a:r>
              <a:rPr lang="en-US" sz="1400" dirty="0" smtClean="0">
                <a:cs typeface="Arial" pitchFamily="34" charset="0"/>
              </a:rPr>
              <a:t> is a scalar and its interpretation is as follows.</a:t>
            </a:r>
            <a:endParaRPr lang="en-US" sz="1400" dirty="0">
              <a:cs typeface="Arial" pitchFamily="34" charset="0"/>
            </a:endParaRPr>
          </a:p>
        </p:txBody>
      </p:sp>
      <p:pic>
        <p:nvPicPr>
          <p:cNvPr id="5" name="Picture 4" descr="Overload_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0" y="2924944"/>
            <a:ext cx="2997200" cy="965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3756025" y="3375025"/>
            <a:ext cx="630238" cy="1016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028380" y="2884728"/>
            <a:ext cx="357883" cy="1480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617788" y="2924944"/>
            <a:ext cx="215900" cy="3151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659335" y="3789040"/>
            <a:ext cx="336601" cy="1539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>
            <a:spLocks noChangeArrowheads="1"/>
          </p:cNvSpPr>
          <p:nvPr/>
        </p:nvSpPr>
        <p:spPr bwMode="auto">
          <a:xfrm>
            <a:off x="4355976" y="2204864"/>
            <a:ext cx="45365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just" eaLnBrk="1" hangingPunct="1"/>
            <a:r>
              <a:rPr lang="en-US" sz="1400" dirty="0" smtClean="0">
                <a:solidFill>
                  <a:srgbClr val="000000"/>
                </a:solidFill>
              </a:rPr>
              <a:t>P is an exponent to reduce masking effects, which means higher the value of the exponent will scale the effects of an overloading resulting in higher index value.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12" name="Picture 11" descr="Overload_index_interprat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03" y="4837240"/>
            <a:ext cx="4301381" cy="936047"/>
          </a:xfrm>
          <a:prstGeom prst="rect">
            <a:avLst/>
          </a:prstGeom>
        </p:spPr>
      </p:pic>
      <p:sp>
        <p:nvSpPr>
          <p:cNvPr id="45" name="TextBox 22"/>
          <p:cNvSpPr txBox="1">
            <a:spLocks noChangeArrowheads="1"/>
          </p:cNvSpPr>
          <p:nvPr/>
        </p:nvSpPr>
        <p:spPr bwMode="auto">
          <a:xfrm>
            <a:off x="333152" y="2132856"/>
            <a:ext cx="2006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Number of transmission lines</a:t>
            </a:r>
          </a:p>
          <a:p>
            <a:pPr eaLnBrk="1" hangingPunct="1"/>
            <a:r>
              <a:rPr lang="en-US" sz="1400" dirty="0">
                <a:solidFill>
                  <a:srgbClr val="000000"/>
                </a:solidFill>
              </a:rPr>
              <a:t>to be analyzed</a:t>
            </a:r>
          </a:p>
          <a:p>
            <a:pPr eaLnBrk="1" hangingPunct="1"/>
            <a:endParaRPr lang="en-US" sz="1400" dirty="0" smtClean="0">
              <a:solidFill>
                <a:schemeClr val="accent4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744589" y="2884728"/>
            <a:ext cx="307131" cy="1345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 Index-Output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340768"/>
            <a:ext cx="8003232" cy="5447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dirty="0" smtClean="0"/>
              <a:t>The final outputs are the following,</a:t>
            </a:r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sz="600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f_x</a:t>
            </a:r>
            <a:r>
              <a:rPr lang="en-US" dirty="0" smtClean="0"/>
              <a:t> is the final overload index of the given system.</a:t>
            </a:r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</a:t>
            </a:r>
            <a:r>
              <a:rPr lang="en-GB" dirty="0" smtClean="0"/>
              <a:t> is </a:t>
            </a:r>
            <a:r>
              <a:rPr lang="en-GB" dirty="0"/>
              <a:t>a</a:t>
            </a:r>
            <a:r>
              <a:rPr lang="en-GB" dirty="0" smtClean="0"/>
              <a:t> matrix, which gives the Level of loading of each line as per </a:t>
            </a:r>
            <a:r>
              <a:rPr lang="en-GB" dirty="0"/>
              <a:t>the index calculation.</a:t>
            </a:r>
            <a:endParaRPr lang="en-GB" dirty="0" smtClean="0"/>
          </a:p>
          <a:p>
            <a:pPr marL="742950" lvl="2" indent="-285750" algn="just">
              <a:buFont typeface="Arial"/>
              <a:buChar char="•"/>
              <a:defRPr/>
            </a:pPr>
            <a:r>
              <a:rPr lang="en-GB" dirty="0" smtClean="0"/>
              <a:t>F=[F</a:t>
            </a:r>
            <a:r>
              <a:rPr lang="en-GB" baseline="-25000" dirty="0" smtClean="0"/>
              <a:t>1</a:t>
            </a:r>
            <a:r>
              <a:rPr lang="en-GB" dirty="0" smtClean="0"/>
              <a:t> F</a:t>
            </a:r>
            <a:r>
              <a:rPr lang="en-GB" baseline="-25000" dirty="0" smtClean="0"/>
              <a:t>2</a:t>
            </a:r>
            <a:r>
              <a:rPr lang="en-GB" dirty="0" smtClean="0"/>
              <a:t> F</a:t>
            </a:r>
            <a:r>
              <a:rPr lang="en-GB" baseline="-25000" dirty="0" smtClean="0"/>
              <a:t>3</a:t>
            </a:r>
            <a:r>
              <a:rPr lang="en-GB" dirty="0"/>
              <a:t>…</a:t>
            </a:r>
            <a:r>
              <a:rPr lang="en-GB" dirty="0" smtClean="0"/>
              <a:t>.F</a:t>
            </a:r>
            <a:r>
              <a:rPr lang="en-GB" baseline="-25000" dirty="0" smtClean="0"/>
              <a:t>n</a:t>
            </a:r>
            <a:r>
              <a:rPr lang="en-GB" dirty="0"/>
              <a:t>] where if </a:t>
            </a:r>
            <a:r>
              <a:rPr lang="en-GB" dirty="0" smtClean="0"/>
              <a:t>Fn </a:t>
            </a:r>
            <a:r>
              <a:rPr lang="en-GB" dirty="0"/>
              <a:t>&gt;&gt;1 indicates that the </a:t>
            </a:r>
            <a:r>
              <a:rPr lang="en-GB" dirty="0" smtClean="0"/>
              <a:t>operational limit is violated.</a:t>
            </a:r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</a:t>
            </a:r>
            <a:r>
              <a:rPr lang="en-GB" dirty="0" smtClean="0"/>
              <a:t> is </a:t>
            </a:r>
            <a:r>
              <a:rPr lang="en-GB" dirty="0"/>
              <a:t>a</a:t>
            </a:r>
            <a:r>
              <a:rPr lang="en-GB" dirty="0" smtClean="0"/>
              <a:t> matrix, which gives </a:t>
            </a:r>
            <a:r>
              <a:rPr lang="en-GB" dirty="0"/>
              <a:t>a</a:t>
            </a:r>
            <a:r>
              <a:rPr lang="en-GB" dirty="0" smtClean="0"/>
              <a:t> list of lines, which violated the operational limit.</a:t>
            </a:r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</a:t>
            </a:r>
            <a:r>
              <a:rPr lang="en-GB" dirty="0" smtClean="0"/>
              <a:t> is a matrix, which indicates the lines that have not reached the steady state</a:t>
            </a:r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GB" dirty="0" smtClean="0"/>
              <a:t>G=[G</a:t>
            </a:r>
            <a:r>
              <a:rPr lang="en-GB" baseline="-25000" dirty="0" smtClean="0"/>
              <a:t>1</a:t>
            </a:r>
            <a:r>
              <a:rPr lang="en-GB" dirty="0" smtClean="0"/>
              <a:t> G</a:t>
            </a:r>
            <a:r>
              <a:rPr lang="en-GB" baseline="-25000" dirty="0" smtClean="0"/>
              <a:t>2</a:t>
            </a:r>
            <a:r>
              <a:rPr lang="en-GB" dirty="0" smtClean="0"/>
              <a:t> G</a:t>
            </a:r>
            <a:r>
              <a:rPr lang="en-GB" baseline="-25000" dirty="0" smtClean="0"/>
              <a:t>3</a:t>
            </a:r>
            <a:r>
              <a:rPr lang="en-GB" dirty="0" smtClean="0"/>
              <a:t>….G</a:t>
            </a:r>
            <a:r>
              <a:rPr lang="en-GB" baseline="-25000" dirty="0" smtClean="0"/>
              <a:t>n</a:t>
            </a:r>
            <a:r>
              <a:rPr lang="en-GB" dirty="0" smtClean="0"/>
              <a:t>] where if Gn &gt;&gt;1 indicates the lines that have not reached steady state.</a:t>
            </a:r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</a:t>
            </a:r>
            <a:r>
              <a:rPr lang="en-GB" dirty="0" smtClean="0"/>
              <a:t> is the matrix, which gives a list of lines that are yet to reach steady state.</a:t>
            </a:r>
          </a:p>
        </p:txBody>
      </p:sp>
    </p:spTree>
    <p:extLst>
      <p:ext uri="{BB962C8B-B14F-4D97-AF65-F5344CB8AC3E}">
        <p14:creationId xmlns:p14="http://schemas.microsoft.com/office/powerpoint/2010/main" val="23464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 Index-Simulation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3" name="Picture 2" descr="Screen Shot 2015-09-29 at 15.23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14261" r="4999" b="7691"/>
          <a:stretch/>
        </p:blipFill>
        <p:spPr>
          <a:xfrm>
            <a:off x="35722" y="1459782"/>
            <a:ext cx="9063718" cy="45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 Index-Simulation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80032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600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f_x</a:t>
            </a:r>
            <a:r>
              <a:rPr lang="en-US" dirty="0" smtClean="0"/>
              <a:t> = </a:t>
            </a:r>
            <a:r>
              <a:rPr lang="en-US" sz="1400" dirty="0" smtClean="0"/>
              <a:t>1.2874</a:t>
            </a:r>
            <a:endParaRPr lang="en-US" dirty="0" smtClean="0"/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</a:t>
            </a:r>
            <a:r>
              <a:rPr lang="en-GB" dirty="0" smtClean="0"/>
              <a:t>=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78628"/>
              </p:ext>
            </p:extLst>
          </p:nvPr>
        </p:nvGraphicFramePr>
        <p:xfrm>
          <a:off x="1524000" y="2065248"/>
          <a:ext cx="1823864" cy="348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1.2075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1.2029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1.4362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0.8952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1.1969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0.9619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65799" y="198884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‘f’=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75942"/>
              </p:ext>
            </p:extLst>
          </p:nvPr>
        </p:nvGraphicFramePr>
        <p:xfrm>
          <a:off x="5436096" y="2060848"/>
          <a:ext cx="1823864" cy="3114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1.2075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1.2029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1.0235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1.1153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1.1969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7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 Index-Simulation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8003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600" dirty="0" smtClean="0"/>
          </a:p>
          <a:p>
            <a:pPr algn="just"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</a:t>
            </a:r>
            <a:r>
              <a:rPr lang="en-GB" dirty="0" smtClean="0"/>
              <a:t>=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60004"/>
              </p:ext>
            </p:extLst>
          </p:nvPr>
        </p:nvGraphicFramePr>
        <p:xfrm>
          <a:off x="1524000" y="1772816"/>
          <a:ext cx="1823864" cy="348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2.7742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3.0121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0.0173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0.4723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0.7262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0.5280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65799" y="170080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‘g’=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82273"/>
              </p:ext>
            </p:extLst>
          </p:nvPr>
        </p:nvGraphicFramePr>
        <p:xfrm>
          <a:off x="5435120" y="1713137"/>
          <a:ext cx="1823864" cy="3114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2.7742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3.0121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6.0285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3.5384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3.6912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 bwMode="auto">
          <a:xfrm>
            <a:off x="1404938" y="404813"/>
            <a:ext cx="7632700" cy="7064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2. Post-fault Under-/Over Voltage Index-Theory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B46B6-EB2A-44A9-86BB-7DE91F6C71F2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6148" name="TextBox 6"/>
          <p:cNvSpPr txBox="1">
            <a:spLocks noChangeArrowheads="1"/>
          </p:cNvSpPr>
          <p:nvPr/>
        </p:nvSpPr>
        <p:spPr bwMode="auto">
          <a:xfrm>
            <a:off x="684213" y="1340768"/>
            <a:ext cx="77041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600" dirty="0"/>
              <a:t>Indicates whether or not the bus voltages deviations exceed those acceptable </a:t>
            </a:r>
            <a:r>
              <a:rPr lang="en-US" sz="1600" dirty="0" smtClean="0"/>
              <a:t>to the TSO, </a:t>
            </a:r>
            <a:r>
              <a:rPr lang="en-US" sz="1600" dirty="0"/>
              <a:t>by observing the voltage across the transmission network after a contingency has occurred.</a:t>
            </a:r>
          </a:p>
        </p:txBody>
      </p:sp>
      <p:sp>
        <p:nvSpPr>
          <p:cNvPr id="6159" name="TextBox 21"/>
          <p:cNvSpPr txBox="1">
            <a:spLocks noChangeArrowheads="1"/>
          </p:cNvSpPr>
          <p:nvPr/>
        </p:nvSpPr>
        <p:spPr bwMode="auto">
          <a:xfrm>
            <a:off x="2267744" y="2113855"/>
            <a:ext cx="2386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000000"/>
                </a:solidFill>
              </a:rPr>
              <a:t>Pre-fault bus </a:t>
            </a:r>
            <a:r>
              <a:rPr lang="en-US" sz="1200" dirty="0">
                <a:solidFill>
                  <a:srgbClr val="000000"/>
                </a:solidFill>
              </a:rPr>
              <a:t>voltage </a:t>
            </a:r>
            <a:r>
              <a:rPr lang="en-US" sz="1200" dirty="0" smtClean="0">
                <a:solidFill>
                  <a:srgbClr val="000000"/>
                </a:solidFill>
              </a:rPr>
              <a:t>magnitudes (</a:t>
            </a:r>
            <a:r>
              <a:rPr lang="en-US" sz="1200" dirty="0">
                <a:solidFill>
                  <a:srgbClr val="000000"/>
                </a:solidFill>
              </a:rPr>
              <a:t>from dynamic simulation)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57824" y="4057327"/>
            <a:ext cx="4130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M</a:t>
            </a:r>
            <a:r>
              <a:rPr lang="en-US" sz="1400" dirty="0" smtClean="0">
                <a:solidFill>
                  <a:srgbClr val="000000"/>
                </a:solidFill>
              </a:rPr>
              <a:t>aximum </a:t>
            </a:r>
            <a:r>
              <a:rPr lang="en-US" sz="1400" dirty="0">
                <a:solidFill>
                  <a:srgbClr val="000000"/>
                </a:solidFill>
              </a:rPr>
              <a:t>acceptable voltage deviation (from the network data</a:t>
            </a:r>
            <a:r>
              <a:rPr lang="en-US" sz="1400" dirty="0" smtClean="0">
                <a:solidFill>
                  <a:srgbClr val="000000"/>
                </a:solidFill>
              </a:rPr>
              <a:t>). vmax</a:t>
            </a:r>
            <a:r>
              <a:rPr lang="en-US" sz="1400" dirty="0">
                <a:solidFill>
                  <a:srgbClr val="000000"/>
                </a:solidFill>
              </a:rPr>
              <a:t>,i and vmin,i are the upper and lower voltage limits for the ith bus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endParaRPr lang="sv-SE" sz="1400" dirty="0">
              <a:solidFill>
                <a:srgbClr val="000000"/>
              </a:solidFill>
            </a:endParaRPr>
          </a:p>
        </p:txBody>
      </p:sp>
      <p:sp>
        <p:nvSpPr>
          <p:cNvPr id="6162" name="TextBox 31"/>
          <p:cNvSpPr txBox="1">
            <a:spLocks noChangeArrowheads="1"/>
          </p:cNvSpPr>
          <p:nvPr/>
        </p:nvSpPr>
        <p:spPr bwMode="auto">
          <a:xfrm>
            <a:off x="4572000" y="2185293"/>
            <a:ext cx="23762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Mean of post-fault bus voltage magnitudes</a:t>
            </a:r>
            <a:endParaRPr lang="en-US" sz="1400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400" dirty="0">
                <a:solidFill>
                  <a:srgbClr val="000000"/>
                </a:solidFill>
              </a:rPr>
              <a:t>(from network data)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4" name="Picture 3" descr="Over:Under voltage 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77207"/>
            <a:ext cx="6273800" cy="9398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817664" y="2760186"/>
            <a:ext cx="674216" cy="57706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20072" y="2905199"/>
            <a:ext cx="0" cy="3225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722987" y="2689175"/>
            <a:ext cx="1585317" cy="4320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868144" y="3428500"/>
            <a:ext cx="1080120" cy="6490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95936" y="2709168"/>
            <a:ext cx="0" cy="372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981224" y="2329135"/>
            <a:ext cx="2006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Weighting factor</a:t>
            </a:r>
          </a:p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i.e. </a:t>
            </a:r>
            <a:r>
              <a:rPr lang="en-US" sz="1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wv</a:t>
            </a:r>
            <a:r>
              <a:rPr lang="en-US" sz="11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=[1,1,…,1] </a:t>
            </a:r>
            <a:r>
              <a:rPr lang="en-US" sz="1400" dirty="0" smtClean="0">
                <a:solidFill>
                  <a:srgbClr val="000000"/>
                </a:solidFill>
              </a:rPr>
              <a:t>for a uniform weight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34978" y="2185119"/>
            <a:ext cx="294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 is an exponent to reduce masking effects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6295" y="4993431"/>
            <a:ext cx="770413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cs typeface="Arial" pitchFamily="34" charset="0"/>
              </a:rPr>
              <a:t>The final value of the overload index </a:t>
            </a:r>
            <a:r>
              <a:rPr lang="en-US" sz="1400" i="1" dirty="0" err="1" smtClean="0">
                <a:cs typeface="Arial" pitchFamily="34" charset="0"/>
              </a:rPr>
              <a:t>V</a:t>
            </a:r>
            <a:r>
              <a:rPr lang="en-US" sz="1400" dirty="0" err="1" smtClean="0">
                <a:cs typeface="Arial" pitchFamily="34" charset="0"/>
              </a:rPr>
              <a:t>x</a:t>
            </a:r>
            <a:r>
              <a:rPr lang="en-US" sz="1400" dirty="0" smtClean="0">
                <a:cs typeface="Arial" pitchFamily="34" charset="0"/>
              </a:rPr>
              <a:t> is a scalar and its interpretation is as follows.</a:t>
            </a:r>
            <a:endParaRPr lang="en-US" sz="1400" dirty="0">
              <a:cs typeface="Arial" pitchFamily="34" charset="0"/>
            </a:endParaRPr>
          </a:p>
        </p:txBody>
      </p:sp>
      <p:pic>
        <p:nvPicPr>
          <p:cNvPr id="44" name="Picture 43" descr="Over:Under index interpret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445224"/>
            <a:ext cx="4630932" cy="930415"/>
          </a:xfrm>
          <a:prstGeom prst="rect">
            <a:avLst/>
          </a:prstGeom>
        </p:spPr>
      </p:pic>
      <p:sp>
        <p:nvSpPr>
          <p:cNvPr id="53" name="TextBox 22"/>
          <p:cNvSpPr txBox="1">
            <a:spLocks noChangeArrowheads="1"/>
          </p:cNvSpPr>
          <p:nvPr/>
        </p:nvSpPr>
        <p:spPr bwMode="auto">
          <a:xfrm>
            <a:off x="107504" y="2977207"/>
            <a:ext cx="2006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Number of buses to be analyzed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111525" y="3121223"/>
            <a:ext cx="732283" cy="2120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1187574" y="413792"/>
            <a:ext cx="835297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2. Post-fault Under-/Over Voltage Index </a:t>
            </a:r>
            <a:r>
              <a:rPr lang="en-US" sz="2400" b="1" dirty="0" smtClean="0">
                <a:ea typeface="Geneva"/>
                <a:cs typeface="Geneva"/>
              </a:rPr>
              <a:t>–Output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601216" y="1340768"/>
            <a:ext cx="8003232" cy="517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dirty="0" smtClean="0"/>
              <a:t>The final outputs are the following,</a:t>
            </a:r>
          </a:p>
          <a:p>
            <a:pPr algn="just">
              <a:defRPr/>
            </a:pPr>
            <a:endParaRPr lang="en-US" sz="600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v_x</a:t>
            </a:r>
            <a:r>
              <a:rPr lang="en-US" dirty="0" smtClean="0"/>
              <a:t> is the final Under/Over voltage index of the given system.</a:t>
            </a:r>
          </a:p>
          <a:p>
            <a:pPr algn="just">
              <a:defRPr/>
            </a:pPr>
            <a:endParaRPr lang="en-US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 </a:t>
            </a:r>
            <a:r>
              <a:rPr lang="en-GB" dirty="0" smtClean="0"/>
              <a:t>is a matrix, which gives the voltage level of each bus as per the index calculation.</a:t>
            </a:r>
          </a:p>
          <a:p>
            <a:pPr marL="742950" lvl="2" indent="-285750" algn="just">
              <a:buFont typeface="Arial"/>
              <a:buChar char="•"/>
              <a:defRPr/>
            </a:pPr>
            <a:r>
              <a:rPr lang="en-GB" dirty="0" smtClean="0"/>
              <a:t>F=[F</a:t>
            </a:r>
            <a:r>
              <a:rPr lang="en-GB" baseline="-25000" dirty="0" smtClean="0"/>
              <a:t>1</a:t>
            </a:r>
            <a:r>
              <a:rPr lang="en-GB" dirty="0"/>
              <a:t>;</a:t>
            </a:r>
            <a:r>
              <a:rPr lang="en-GB" dirty="0" smtClean="0"/>
              <a:t>F</a:t>
            </a:r>
            <a:r>
              <a:rPr lang="en-GB" baseline="-25000" dirty="0" smtClean="0"/>
              <a:t>2</a:t>
            </a:r>
            <a:r>
              <a:rPr lang="en-GB" dirty="0"/>
              <a:t>;</a:t>
            </a:r>
            <a:r>
              <a:rPr lang="en-GB" dirty="0" smtClean="0"/>
              <a:t>F</a:t>
            </a:r>
            <a:r>
              <a:rPr lang="en-GB" baseline="-25000" dirty="0" smtClean="0"/>
              <a:t>3</a:t>
            </a:r>
            <a:r>
              <a:rPr lang="en-GB" dirty="0" smtClean="0"/>
              <a:t>…</a:t>
            </a:r>
            <a:r>
              <a:rPr lang="en-GB" dirty="0"/>
              <a:t>;</a:t>
            </a:r>
            <a:r>
              <a:rPr lang="en-GB" dirty="0" smtClean="0"/>
              <a:t>F</a:t>
            </a:r>
            <a:r>
              <a:rPr lang="en-GB" baseline="-25000" dirty="0" smtClean="0"/>
              <a:t>n</a:t>
            </a:r>
            <a:r>
              <a:rPr lang="en-GB" dirty="0"/>
              <a:t>] where if </a:t>
            </a:r>
            <a:r>
              <a:rPr lang="en-GB" dirty="0" smtClean="0"/>
              <a:t>Fn </a:t>
            </a:r>
            <a:r>
              <a:rPr lang="en-GB" dirty="0"/>
              <a:t>&gt;&gt;1 indicates that the </a:t>
            </a:r>
            <a:r>
              <a:rPr lang="en-GB" dirty="0" smtClean="0"/>
              <a:t>operational limit is violated.</a:t>
            </a:r>
          </a:p>
          <a:p>
            <a:pPr marL="457200" lvl="2" algn="just"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 </a:t>
            </a:r>
            <a:r>
              <a:rPr lang="en-GB" dirty="0" smtClean="0"/>
              <a:t>is a matrix, which gives the list of buses</a:t>
            </a:r>
            <a:r>
              <a:rPr lang="en-GB" dirty="0"/>
              <a:t> </a:t>
            </a:r>
            <a:r>
              <a:rPr lang="en-GB" dirty="0" smtClean="0"/>
              <a:t>that violated operational voltage limit.</a:t>
            </a:r>
          </a:p>
          <a:p>
            <a:pPr algn="just">
              <a:defRPr/>
            </a:pPr>
            <a:endParaRPr lang="en-GB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 </a:t>
            </a:r>
            <a:r>
              <a:rPr lang="en-GB" dirty="0" smtClean="0"/>
              <a:t>is a matrix, </a:t>
            </a:r>
            <a:r>
              <a:rPr lang="en-GB" dirty="0"/>
              <a:t>which indicates the </a:t>
            </a:r>
            <a:r>
              <a:rPr lang="en-GB" dirty="0" smtClean="0"/>
              <a:t>bus voltages that </a:t>
            </a:r>
            <a:r>
              <a:rPr lang="en-GB" dirty="0"/>
              <a:t>have not reached the steady </a:t>
            </a:r>
            <a:r>
              <a:rPr lang="en-GB" dirty="0" smtClean="0"/>
              <a:t>state.</a:t>
            </a:r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GB" dirty="0" smtClean="0"/>
              <a:t>G=[G</a:t>
            </a:r>
            <a:r>
              <a:rPr lang="en-GB" baseline="-25000" dirty="0" smtClean="0"/>
              <a:t>1</a:t>
            </a:r>
            <a:r>
              <a:rPr lang="en-GB" dirty="0"/>
              <a:t>;</a:t>
            </a:r>
            <a:r>
              <a:rPr lang="en-GB" dirty="0" smtClean="0"/>
              <a:t>G</a:t>
            </a:r>
            <a:r>
              <a:rPr lang="en-GB" baseline="-25000" dirty="0" smtClean="0"/>
              <a:t>2</a:t>
            </a:r>
            <a:r>
              <a:rPr lang="en-GB" dirty="0"/>
              <a:t>;</a:t>
            </a:r>
            <a:r>
              <a:rPr lang="en-GB" dirty="0" smtClean="0"/>
              <a:t>G</a:t>
            </a:r>
            <a:r>
              <a:rPr lang="en-GB" baseline="-25000" dirty="0" smtClean="0"/>
              <a:t>3</a:t>
            </a:r>
            <a:r>
              <a:rPr lang="en-GB" dirty="0" smtClean="0"/>
              <a:t>…;G</a:t>
            </a:r>
            <a:r>
              <a:rPr lang="en-GB" baseline="-25000" dirty="0" smtClean="0"/>
              <a:t>n</a:t>
            </a:r>
            <a:r>
              <a:rPr lang="en-GB" dirty="0" smtClean="0"/>
              <a:t>] where if Gn &gt;&gt;1 indicates that the buses has not reached steady state.</a:t>
            </a:r>
          </a:p>
          <a:p>
            <a:pPr lvl="1" algn="just"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 </a:t>
            </a:r>
            <a:r>
              <a:rPr lang="en-GB" dirty="0" smtClean="0"/>
              <a:t>is a matrix, which gives list of the buses, which are yet to reach steady state.</a:t>
            </a:r>
          </a:p>
        </p:txBody>
      </p:sp>
    </p:spTree>
    <p:extLst>
      <p:ext uri="{BB962C8B-B14F-4D97-AF65-F5344CB8AC3E}">
        <p14:creationId xmlns:p14="http://schemas.microsoft.com/office/powerpoint/2010/main" val="37603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1187574" y="413792"/>
            <a:ext cx="835297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2. Post-fault Under-/Over Voltage Index -Simulation Results</a:t>
            </a:r>
            <a:endParaRPr lang="en-US" sz="2400" b="1" dirty="0" smtClean="0">
              <a:ea typeface="Geneva"/>
              <a:cs typeface="Genev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pic>
        <p:nvPicPr>
          <p:cNvPr id="4" name="Picture 3" descr="Screen Shot 2015-09-29 at 20.55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13787" r="6152" b="7553"/>
          <a:stretch/>
        </p:blipFill>
        <p:spPr>
          <a:xfrm>
            <a:off x="179512" y="1340768"/>
            <a:ext cx="878497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Overloads Index-Simulation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80032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600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US" dirty="0" err="1">
                <a:solidFill>
                  <a:srgbClr val="FF0000"/>
                </a:solidFill>
              </a:rPr>
              <a:t>v</a:t>
            </a:r>
            <a:r>
              <a:rPr lang="en-US" dirty="0" err="1" smtClean="0">
                <a:solidFill>
                  <a:srgbClr val="FF0000"/>
                </a:solidFill>
              </a:rPr>
              <a:t>_x</a:t>
            </a:r>
            <a:r>
              <a:rPr lang="en-US" dirty="0" smtClean="0"/>
              <a:t> = </a:t>
            </a:r>
            <a:r>
              <a:rPr lang="en-US" sz="1400" dirty="0" smtClean="0"/>
              <a:t>1.2856</a:t>
            </a:r>
            <a:endParaRPr lang="en-US" dirty="0" smtClean="0"/>
          </a:p>
          <a:p>
            <a:pPr marL="285750" indent="-285750" algn="just">
              <a:buFont typeface="Arial"/>
              <a:buChar char="•"/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‘F’</a:t>
            </a:r>
            <a:r>
              <a:rPr lang="en-GB" dirty="0" smtClean="0"/>
              <a:t>=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20981"/>
              </p:ext>
            </p:extLst>
          </p:nvPr>
        </p:nvGraphicFramePr>
        <p:xfrm>
          <a:off x="1524000" y="2065248"/>
          <a:ext cx="1679848" cy="348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39924"/>
                <a:gridCol w="8399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1.2446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1.1922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1.1922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65799" y="198709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‘f’=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99487"/>
              </p:ext>
            </p:extLst>
          </p:nvPr>
        </p:nvGraphicFramePr>
        <p:xfrm>
          <a:off x="5436096" y="2060848"/>
          <a:ext cx="869725" cy="296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Goals of the presentation</a:t>
            </a:r>
          </a:p>
          <a:p>
            <a:r>
              <a:rPr lang="en-US" sz="2800" dirty="0"/>
              <a:t>R</a:t>
            </a:r>
            <a:r>
              <a:rPr lang="en-US" sz="2800" dirty="0" smtClean="0"/>
              <a:t>equirements</a:t>
            </a:r>
          </a:p>
          <a:p>
            <a:r>
              <a:rPr lang="en-US" sz="2800" dirty="0" smtClean="0"/>
              <a:t>Proposed Methods</a:t>
            </a:r>
          </a:p>
          <a:p>
            <a:r>
              <a:rPr lang="en-US" sz="2800" dirty="0" smtClean="0"/>
              <a:t>Improved Indexes</a:t>
            </a:r>
          </a:p>
          <a:p>
            <a:pPr lvl="1"/>
            <a:r>
              <a:rPr lang="en-US" sz="2400" dirty="0" smtClean="0">
                <a:ea typeface="Geneva"/>
              </a:rPr>
              <a:t>Post</a:t>
            </a:r>
            <a:r>
              <a:rPr lang="en-US" sz="2400" dirty="0">
                <a:ea typeface="Geneva"/>
              </a:rPr>
              <a:t>-fault </a:t>
            </a:r>
            <a:r>
              <a:rPr lang="en-US" sz="2400" dirty="0" smtClean="0">
                <a:ea typeface="Geneva"/>
              </a:rPr>
              <a:t>Overload Index</a:t>
            </a:r>
          </a:p>
          <a:p>
            <a:pPr lvl="1"/>
            <a:r>
              <a:rPr lang="en-US" sz="2400" dirty="0">
                <a:ea typeface="Geneva"/>
              </a:rPr>
              <a:t>Post-fault Under-/Over-Voltage </a:t>
            </a:r>
            <a:r>
              <a:rPr lang="en-US" sz="2400" dirty="0" smtClean="0">
                <a:ea typeface="Geneva"/>
              </a:rPr>
              <a:t>Index</a:t>
            </a:r>
          </a:p>
          <a:p>
            <a:pPr lvl="1"/>
            <a:r>
              <a:rPr lang="en-US" sz="2400" dirty="0">
                <a:ea typeface="Geneva"/>
              </a:rPr>
              <a:t>Voltage stability </a:t>
            </a:r>
            <a:r>
              <a:rPr lang="en-US" sz="2400" dirty="0" smtClean="0">
                <a:ea typeface="Geneva"/>
              </a:rPr>
              <a:t>index</a:t>
            </a:r>
          </a:p>
          <a:p>
            <a:pPr lvl="1"/>
            <a:endParaRPr lang="en-US" dirty="0" smtClean="0">
              <a:ea typeface="Geneva"/>
            </a:endParaRPr>
          </a:p>
          <a:p>
            <a:pPr lvl="1"/>
            <a:endParaRPr lang="en-US" dirty="0" smtClean="0">
              <a:ea typeface="Geneva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1237-D2C0-4A75-8081-8B640F542081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4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1177676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ea typeface="Geneva"/>
                <a:cs typeface="Geneva"/>
              </a:rPr>
              <a:t>1. Post-fault Overloads Index-Simulation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8003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600" dirty="0" smtClean="0"/>
          </a:p>
          <a:p>
            <a:pPr algn="just">
              <a:defRPr/>
            </a:pPr>
            <a:endParaRPr lang="en-GB" dirty="0" smtClean="0"/>
          </a:p>
          <a:p>
            <a:pPr marL="285750" indent="-285750" algn="just">
              <a:buFont typeface="Arial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</a:rPr>
              <a:t>‘G’</a:t>
            </a:r>
            <a:r>
              <a:rPr lang="en-GB" dirty="0" smtClean="0"/>
              <a:t>=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03704"/>
              </p:ext>
            </p:extLst>
          </p:nvPr>
        </p:nvGraphicFramePr>
        <p:xfrm>
          <a:off x="1524000" y="1772816"/>
          <a:ext cx="1823864" cy="348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0.0004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65799" y="170080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‘g’=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309833"/>
              </p:ext>
            </p:extLst>
          </p:nvPr>
        </p:nvGraphicFramePr>
        <p:xfrm>
          <a:off x="5435120" y="1713137"/>
          <a:ext cx="1823864" cy="889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9725"/>
                <a:gridCol w="954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 No.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Index</a:t>
                      </a:r>
                      <a:r>
                        <a:rPr lang="en-US" sz="1400" baseline="0" dirty="0" smtClean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index-Theory</a:t>
            </a:r>
            <a:r>
              <a:rPr lang="en-US" sz="3200" b="1" dirty="0" smtClean="0">
                <a:ea typeface="Geneva"/>
                <a:cs typeface="Geneva"/>
              </a:rPr>
              <a:t/>
            </a:r>
            <a:br>
              <a:rPr lang="en-US" sz="3200" b="1" dirty="0" smtClean="0">
                <a:ea typeface="Geneva"/>
                <a:cs typeface="Geneva"/>
              </a:rPr>
            </a:br>
            <a:endParaRPr lang="sv-SE" sz="1200" dirty="0" smtClean="0">
              <a:ea typeface="Geneva"/>
              <a:cs typeface="Gene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7EA33-187B-49B3-B7F6-6F8D8114D5C2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323850" y="1196752"/>
            <a:ext cx="8496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400" dirty="0" smtClean="0">
                <a:latin typeface="Arial"/>
                <a:cs typeface="Arial"/>
              </a:rPr>
              <a:t>The three layers of index are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 dirty="0" smtClean="0">
                <a:latin typeface="Arial"/>
                <a:cs typeface="Arial"/>
              </a:rPr>
              <a:t>Single Bus Index (SBI)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 dirty="0" smtClean="0">
                <a:latin typeface="Arial"/>
                <a:cs typeface="Arial"/>
              </a:rPr>
              <a:t>All Bus Index (ABI)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 dirty="0" smtClean="0">
                <a:latin typeface="Arial"/>
                <a:cs typeface="Arial"/>
              </a:rPr>
              <a:t>Global Bus Index (GBI)</a:t>
            </a:r>
          </a:p>
          <a:p>
            <a:pPr marL="742950" lvl="1" indent="-285750">
              <a:buFont typeface="Arial"/>
              <a:buChar char="•"/>
              <a:defRPr/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57606" y="2481598"/>
            <a:ext cx="1296144" cy="72008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sv-SE" dirty="0" smtClean="0">
                <a:solidFill>
                  <a:srgbClr val="000000"/>
                </a:solidFill>
              </a:rPr>
              <a:t>GBI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5256" y="4217466"/>
            <a:ext cx="3606546" cy="1008112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sv-SE" dirty="0" smtClean="0">
                <a:solidFill>
                  <a:srgbClr val="000000"/>
                </a:solidFill>
              </a:rPr>
              <a:t>SBI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863612" y="3236539"/>
            <a:ext cx="2412244" cy="936104"/>
          </a:xfrm>
          <a:prstGeom prst="rect">
            <a:avLst/>
          </a:prstGeom>
          <a:solidFill>
            <a:schemeClr val="tx1">
              <a:lumMod val="75000"/>
              <a:lumOff val="25000"/>
              <a:alpha val="29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sv-SE" dirty="0" smtClean="0">
                <a:solidFill>
                  <a:srgbClr val="000000"/>
                </a:solidFill>
              </a:rPr>
              <a:t>ABI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53751" y="1935416"/>
            <a:ext cx="1173080" cy="54618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935336" y="1772816"/>
            <a:ext cx="48848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00"/>
                </a:solidFill>
              </a:rPr>
              <a:t>The </a:t>
            </a:r>
            <a:r>
              <a:rPr lang="en-US" sz="1400" dirty="0">
                <a:solidFill>
                  <a:srgbClr val="000000"/>
                </a:solidFill>
              </a:rPr>
              <a:t>GBI is a 2-element vector that provides the overall minimum distance to the power and voltage limits.</a:t>
            </a:r>
            <a:endParaRPr lang="en-GB" sz="1400" dirty="0">
              <a:solidFill>
                <a:srgbClr val="000000"/>
              </a:solidFill>
            </a:endParaRPr>
          </a:p>
          <a:p>
            <a:pPr eaLnBrk="1" hangingPunct="1"/>
            <a:endParaRPr lang="en-US" sz="1400" dirty="0" smtClean="0">
              <a:solidFill>
                <a:srgbClr val="FF818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295262" y="2655496"/>
            <a:ext cx="1173080" cy="60476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493240" y="2420888"/>
            <a:ext cx="4492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The </a:t>
            </a:r>
            <a:r>
              <a:rPr lang="en-US" sz="1400" dirty="0">
                <a:solidFill>
                  <a:srgbClr val="000000"/>
                </a:solidFill>
              </a:rPr>
              <a:t>ABI is a </a:t>
            </a:r>
            <a:r>
              <a:rPr lang="en-US" sz="1400" dirty="0" smtClean="0">
                <a:solidFill>
                  <a:srgbClr val="000000"/>
                </a:solidFill>
              </a:rPr>
              <a:t>(1X6</a:t>
            </a:r>
            <a:r>
              <a:rPr lang="en-US" sz="1400" dirty="0">
                <a:solidFill>
                  <a:srgbClr val="000000"/>
                </a:solidFill>
              </a:rPr>
              <a:t>) vector that provides the minimum distance among the each loading level to the power and voltage limits, in pre and post contingency.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857933" y="3519592"/>
            <a:ext cx="858083" cy="6536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>
            <a:spLocks noChangeArrowheads="1"/>
          </p:cNvSpPr>
          <p:nvPr/>
        </p:nvSpPr>
        <p:spPr bwMode="auto">
          <a:xfrm>
            <a:off x="4716016" y="3260264"/>
            <a:ext cx="4269234" cy="357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marL="171450" indent="-171450" algn="just" eaLnBrk="1" hangingPunct="1"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The </a:t>
            </a:r>
            <a:r>
              <a:rPr lang="en-US" sz="1400" dirty="0">
                <a:solidFill>
                  <a:srgbClr val="000000"/>
                </a:solidFill>
              </a:rPr>
              <a:t>SBI is a </a:t>
            </a:r>
            <a:r>
              <a:rPr lang="en-US" sz="1400" dirty="0" smtClean="0">
                <a:solidFill>
                  <a:srgbClr val="000000"/>
                </a:solidFill>
              </a:rPr>
              <a:t>(NbX6</a:t>
            </a:r>
            <a:r>
              <a:rPr lang="en-US" sz="1400" dirty="0">
                <a:solidFill>
                  <a:srgbClr val="000000"/>
                </a:solidFill>
              </a:rPr>
              <a:t>) matrix, which provides the distance in pre and post contingency for each loading level to the Power (</a:t>
            </a:r>
            <a:r>
              <a:rPr lang="en-US" sz="1400" dirty="0" err="1">
                <a:solidFill>
                  <a:srgbClr val="000000"/>
                </a:solidFill>
              </a:rPr>
              <a:t>Plim</a:t>
            </a:r>
            <a:r>
              <a:rPr lang="en-US" sz="1400" dirty="0">
                <a:solidFill>
                  <a:srgbClr val="000000"/>
                </a:solidFill>
              </a:rPr>
              <a:t>) and voltage (</a:t>
            </a:r>
            <a:r>
              <a:rPr lang="en-US" sz="1400" dirty="0" err="1">
                <a:solidFill>
                  <a:srgbClr val="000000"/>
                </a:solidFill>
              </a:rPr>
              <a:t>Vlim</a:t>
            </a:r>
            <a:r>
              <a:rPr lang="en-US" sz="1400" dirty="0">
                <a:solidFill>
                  <a:srgbClr val="000000"/>
                </a:solidFill>
              </a:rPr>
              <a:t>) limits of the selected bus or group of buses. </a:t>
            </a:r>
            <a:r>
              <a:rPr lang="en-US" sz="1400" dirty="0" smtClean="0">
                <a:solidFill>
                  <a:srgbClr val="000000"/>
                </a:solidFill>
              </a:rPr>
              <a:t>‘</a:t>
            </a:r>
            <a:r>
              <a:rPr lang="en-US" sz="1400" dirty="0" err="1" smtClean="0"/>
              <a:t>Nb</a:t>
            </a:r>
            <a:r>
              <a:rPr lang="en-US" sz="1400" dirty="0" smtClean="0"/>
              <a:t>’ is Number </a:t>
            </a:r>
            <a:r>
              <a:rPr lang="en-US" sz="1400" dirty="0"/>
              <a:t>of selected </a:t>
            </a:r>
            <a:r>
              <a:rPr lang="en-US" sz="1400" dirty="0" smtClean="0"/>
              <a:t>buses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171450" indent="-171450" algn="just" eaLnBrk="1" hangingPunct="1"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Column </a:t>
            </a:r>
            <a:r>
              <a:rPr lang="en-US" sz="1400" dirty="0">
                <a:solidFill>
                  <a:srgbClr val="000000"/>
                </a:solidFill>
              </a:rPr>
              <a:t>1-3 correspond to the distance for each loading level to the limit with respect to power while column 4-6 corresponds to the distance for each loading level to the limit with respect to the voltage. 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171450" indent="-171450" algn="just" eaLnBrk="1" hangingPunct="1"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First </a:t>
            </a:r>
            <a:r>
              <a:rPr lang="en-US" sz="1400" dirty="0">
                <a:solidFill>
                  <a:srgbClr val="000000"/>
                </a:solidFill>
              </a:rPr>
              <a:t>row refers to the pre-contingency data while second row refers to post-contingency data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</a:p>
          <a:p>
            <a:pPr marL="171450" indent="-171450" algn="just" eaLnBrk="1" hangingPunct="1"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If </a:t>
            </a:r>
            <a:r>
              <a:rPr lang="en-US" sz="1400" dirty="0">
                <a:solidFill>
                  <a:srgbClr val="000000"/>
                </a:solidFill>
              </a:rPr>
              <a:t>an element of SBI is negative, then the power or voltage of some loading level has exceeded the operational limits.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 algn="just" eaLnBrk="1" hangingPunct="1">
              <a:buFont typeface="Arial"/>
              <a:buChar char="•"/>
            </a:pP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index-Post-contingency</a:t>
            </a:r>
            <a:r>
              <a:rPr lang="en-US" sz="3200" b="1" dirty="0" smtClean="0">
                <a:ea typeface="Geneva"/>
                <a:cs typeface="Geneva"/>
              </a:rPr>
              <a:t/>
            </a:r>
            <a:br>
              <a:rPr lang="en-US" sz="3200" b="1" dirty="0" smtClean="0">
                <a:ea typeface="Geneva"/>
                <a:cs typeface="Geneva"/>
              </a:rPr>
            </a:br>
            <a:endParaRPr lang="sv-SE" sz="1200" dirty="0" smtClean="0">
              <a:ea typeface="Geneva"/>
              <a:cs typeface="Gene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7EA33-187B-49B3-B7F6-6F8D8114D5C2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323850" y="1260048"/>
            <a:ext cx="84963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/>
              <a:t>The new method requires to run the simulation for a longer time, and </a:t>
            </a:r>
            <a:r>
              <a:rPr lang="en-US" sz="1600" dirty="0" smtClean="0"/>
              <a:t>the input </a:t>
            </a:r>
            <a:r>
              <a:rPr lang="en-US" sz="1600" dirty="0"/>
              <a:t>"load </a:t>
            </a:r>
            <a:r>
              <a:rPr lang="en-US" sz="1600" dirty="0" smtClean="0"/>
              <a:t>increments” are given </a:t>
            </a:r>
            <a:r>
              <a:rPr lang="en-US" sz="1600" dirty="0"/>
              <a:t>sequentially in a </a:t>
            </a:r>
            <a:r>
              <a:rPr lang="en-US" sz="1600" dirty="0" smtClean="0"/>
              <a:t>pattern </a:t>
            </a:r>
            <a:r>
              <a:rPr lang="en-US" sz="1600" dirty="0"/>
              <a:t>(e.g. add 5 MW every 5 seconds).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/>
              <a:t>This must be done in the load closest to the "pilot" bus or buses (chosen for monitoring the index).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/>
              <a:t>Depending on how many of these "load </a:t>
            </a:r>
            <a:r>
              <a:rPr lang="en-US" sz="1600" dirty="0" smtClean="0"/>
              <a:t>increments" </a:t>
            </a:r>
            <a:r>
              <a:rPr lang="en-US" sz="1600" dirty="0"/>
              <a:t>are allowed (either by you, or by the system response), you can get better and better accuracy, the more "load </a:t>
            </a:r>
            <a:r>
              <a:rPr lang="en-US" sz="1600" dirty="0" smtClean="0"/>
              <a:t>increments"</a:t>
            </a:r>
            <a:r>
              <a:rPr lang="en-US" sz="1600" dirty="0"/>
              <a:t>, the better the estimate. 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/>
              <a:t>A minimum of 3 load increments is required.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30468" y="4005064"/>
            <a:ext cx="0" cy="24131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30468" y="6418230"/>
            <a:ext cx="41457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7824" y="4991110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18417" y="6516052"/>
            <a:ext cx="68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76256" y="6418230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730468" y="3429000"/>
            <a:ext cx="0" cy="5760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79912" y="5814556"/>
            <a:ext cx="1008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88024" y="5238492"/>
            <a:ext cx="1008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796136" y="4662428"/>
            <a:ext cx="1008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804248" y="4086364"/>
            <a:ext cx="1008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88024" y="5238492"/>
            <a:ext cx="0" cy="5760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96136" y="4662428"/>
            <a:ext cx="0" cy="5760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804248" y="4086364"/>
            <a:ext cx="0" cy="5760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11760" y="4843762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84913" y="5360442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113105" y="4859868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093355" y="4283804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18564" y="3409255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Post-contingency</a:t>
            </a:r>
            <a:endParaRPr lang="en-US" sz="14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747140" y="5492574"/>
            <a:ext cx="1008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779912" y="5476582"/>
            <a:ext cx="0" cy="3286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57321" y="3717032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P5</a:t>
            </a:r>
            <a:endParaRPr lang="en-US" dirty="0"/>
          </a:p>
        </p:txBody>
      </p:sp>
      <p:cxnSp>
        <p:nvCxnSpPr>
          <p:cNvPr id="60" name="Straight Arrow Connector 59"/>
          <p:cNvCxnSpPr>
            <a:stCxn id="50" idx="3"/>
          </p:cNvCxnSpPr>
          <p:nvPr/>
        </p:nvCxnSpPr>
        <p:spPr>
          <a:xfrm>
            <a:off x="6588224" y="3563144"/>
            <a:ext cx="820912" cy="98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084913" y="3573016"/>
            <a:ext cx="89965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779912" y="3429000"/>
            <a:ext cx="24660" cy="2989230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692628" y="3501008"/>
            <a:ext cx="1159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Pre</a:t>
            </a:r>
          </a:p>
          <a:p>
            <a:r>
              <a:rPr lang="en-US" sz="1400" dirty="0" smtClean="0"/>
              <a:t>contingency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02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index-Pre-contingency</a:t>
            </a:r>
            <a:r>
              <a:rPr lang="en-US" sz="3200" b="1" dirty="0" smtClean="0">
                <a:ea typeface="Geneva"/>
                <a:cs typeface="Geneva"/>
              </a:rPr>
              <a:t/>
            </a:r>
            <a:br>
              <a:rPr lang="en-US" sz="3200" b="1" dirty="0" smtClean="0">
                <a:ea typeface="Geneva"/>
                <a:cs typeface="Geneva"/>
              </a:rPr>
            </a:br>
            <a:endParaRPr lang="sv-SE" sz="1200" dirty="0" smtClean="0">
              <a:ea typeface="Geneva"/>
              <a:cs typeface="Gene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7EA33-187B-49B3-B7F6-6F8D8114D5C2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323850" y="1260048"/>
            <a:ext cx="84963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/>
              <a:t>Because there is very limited information about the pre-contingency, </a:t>
            </a:r>
            <a:endParaRPr lang="en-US" sz="1600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would need to use the voltage limits set at each bus, and the MVA limits set at the chosen lines for monitoring </a:t>
            </a:r>
            <a:endParaRPr lang="en-US" sz="1600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sz="1600" dirty="0" smtClean="0"/>
              <a:t>No load operating point of the bus, to </a:t>
            </a:r>
            <a:r>
              <a:rPr lang="en-US" sz="1600" dirty="0"/>
              <a:t>give a range of most likely solutions. </a:t>
            </a:r>
            <a:endParaRPr lang="en-US" sz="1600" dirty="0" smtClean="0"/>
          </a:p>
          <a:p>
            <a:pPr marL="285750" indent="-285750" algn="just">
              <a:buFont typeface="Arial"/>
              <a:buChar char="•"/>
            </a:pPr>
            <a:r>
              <a:rPr lang="en-US" sz="1600" dirty="0" smtClean="0"/>
              <a:t>Two PV curves are the bounds where a physically valid solution exists.</a:t>
            </a:r>
            <a:endParaRPr lang="en-US" sz="1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730468" y="4005064"/>
            <a:ext cx="0" cy="24131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30468" y="6418230"/>
            <a:ext cx="41457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18417" y="6516052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76256" y="6418230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730468" y="3429000"/>
            <a:ext cx="0" cy="5760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11760" y="4843762"/>
            <a:ext cx="35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699792" y="4043908"/>
            <a:ext cx="4248325" cy="2330179"/>
          </a:xfrm>
          <a:custGeom>
            <a:avLst/>
            <a:gdLst>
              <a:gd name="connsiteX0" fmla="*/ 49318 w 4248325"/>
              <a:gd name="connsiteY0" fmla="*/ 0 h 2330179"/>
              <a:gd name="connsiteX1" fmla="*/ 2638551 w 4248325"/>
              <a:gd name="connsiteY1" fmla="*/ 184935 h 2330179"/>
              <a:gd name="connsiteX2" fmla="*/ 3797542 w 4248325"/>
              <a:gd name="connsiteY2" fmla="*/ 406857 h 2330179"/>
              <a:gd name="connsiteX3" fmla="*/ 4241410 w 4248325"/>
              <a:gd name="connsiteY3" fmla="*/ 739740 h 2330179"/>
              <a:gd name="connsiteX4" fmla="*/ 3945498 w 4248325"/>
              <a:gd name="connsiteY4" fmla="*/ 1195912 h 2330179"/>
              <a:gd name="connsiteX5" fmla="*/ 2490595 w 4248325"/>
              <a:gd name="connsiteY5" fmla="*/ 1787704 h 2330179"/>
              <a:gd name="connsiteX6" fmla="*/ 0 w 4248325"/>
              <a:gd name="connsiteY6" fmla="*/ 2330179 h 2330179"/>
              <a:gd name="connsiteX7" fmla="*/ 0 w 4248325"/>
              <a:gd name="connsiteY7" fmla="*/ 2330179 h 233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8325" h="2330179">
                <a:moveTo>
                  <a:pt x="49318" y="0"/>
                </a:moveTo>
                <a:cubicBezTo>
                  <a:pt x="1031582" y="58563"/>
                  <a:pt x="2013847" y="117126"/>
                  <a:pt x="2638551" y="184935"/>
                </a:cubicBezTo>
                <a:cubicBezTo>
                  <a:pt x="3263255" y="252744"/>
                  <a:pt x="3530399" y="314389"/>
                  <a:pt x="3797542" y="406857"/>
                </a:cubicBezTo>
                <a:cubicBezTo>
                  <a:pt x="4064685" y="499325"/>
                  <a:pt x="4216751" y="608231"/>
                  <a:pt x="4241410" y="739740"/>
                </a:cubicBezTo>
                <a:cubicBezTo>
                  <a:pt x="4266069" y="871249"/>
                  <a:pt x="4237300" y="1021251"/>
                  <a:pt x="3945498" y="1195912"/>
                </a:cubicBezTo>
                <a:cubicBezTo>
                  <a:pt x="3653696" y="1370573"/>
                  <a:pt x="3148178" y="1598660"/>
                  <a:pt x="2490595" y="1787704"/>
                </a:cubicBezTo>
                <a:cubicBezTo>
                  <a:pt x="1833012" y="1976748"/>
                  <a:pt x="0" y="2330179"/>
                  <a:pt x="0" y="2330179"/>
                </a:cubicBezTo>
                <a:lnTo>
                  <a:pt x="0" y="2330179"/>
                </a:lnTo>
              </a:path>
            </a:pathLst>
          </a:cu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724860" y="4043908"/>
            <a:ext cx="3969158" cy="2317850"/>
          </a:xfrm>
          <a:custGeom>
            <a:avLst/>
            <a:gdLst>
              <a:gd name="connsiteX0" fmla="*/ 24659 w 3969158"/>
              <a:gd name="connsiteY0" fmla="*/ 0 h 2317850"/>
              <a:gd name="connsiteX1" fmla="*/ 2589233 w 3969158"/>
              <a:gd name="connsiteY1" fmla="*/ 246580 h 2317850"/>
              <a:gd name="connsiteX2" fmla="*/ 3772882 w 3969158"/>
              <a:gd name="connsiteY2" fmla="*/ 542476 h 2317850"/>
              <a:gd name="connsiteX3" fmla="*/ 3957827 w 3969158"/>
              <a:gd name="connsiteY3" fmla="*/ 813714 h 2317850"/>
              <a:gd name="connsiteX4" fmla="*/ 3661915 w 3969158"/>
              <a:gd name="connsiteY4" fmla="*/ 1195912 h 2317850"/>
              <a:gd name="connsiteX5" fmla="*/ 2626222 w 3969158"/>
              <a:gd name="connsiteY5" fmla="*/ 1639756 h 2317850"/>
              <a:gd name="connsiteX6" fmla="*/ 887737 w 3969158"/>
              <a:gd name="connsiteY6" fmla="*/ 2145244 h 2317850"/>
              <a:gd name="connsiteX7" fmla="*/ 0 w 3969158"/>
              <a:gd name="connsiteY7" fmla="*/ 2317850 h 23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9158" h="2317850">
                <a:moveTo>
                  <a:pt x="24659" y="0"/>
                </a:moveTo>
                <a:cubicBezTo>
                  <a:pt x="994594" y="78083"/>
                  <a:pt x="1964529" y="156167"/>
                  <a:pt x="2589233" y="246580"/>
                </a:cubicBezTo>
                <a:cubicBezTo>
                  <a:pt x="3213937" y="336993"/>
                  <a:pt x="3544783" y="447954"/>
                  <a:pt x="3772882" y="542476"/>
                </a:cubicBezTo>
                <a:cubicBezTo>
                  <a:pt x="4000981" y="636998"/>
                  <a:pt x="3976322" y="704808"/>
                  <a:pt x="3957827" y="813714"/>
                </a:cubicBezTo>
                <a:cubicBezTo>
                  <a:pt x="3939333" y="922620"/>
                  <a:pt x="3883849" y="1058238"/>
                  <a:pt x="3661915" y="1195912"/>
                </a:cubicBezTo>
                <a:cubicBezTo>
                  <a:pt x="3439981" y="1333586"/>
                  <a:pt x="3088585" y="1481534"/>
                  <a:pt x="2626222" y="1639756"/>
                </a:cubicBezTo>
                <a:cubicBezTo>
                  <a:pt x="2163859" y="1797978"/>
                  <a:pt x="1325441" y="2032228"/>
                  <a:pt x="887737" y="2145244"/>
                </a:cubicBezTo>
                <a:cubicBezTo>
                  <a:pt x="450033" y="2258260"/>
                  <a:pt x="0" y="2317850"/>
                  <a:pt x="0" y="231785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50472" y="3970043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995936" y="407707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76056" y="4217143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80112" y="41737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59832" y="3284984"/>
            <a:ext cx="267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Operating point from simulation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653527" y="3600711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load </a:t>
            </a:r>
          </a:p>
          <a:p>
            <a:r>
              <a:rPr lang="en-US" sz="1400" dirty="0" smtClean="0"/>
              <a:t>operating point</a:t>
            </a:r>
            <a:endParaRPr lang="en-US" sz="1400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35150" y="3861048"/>
            <a:ext cx="815322" cy="10899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067944" y="3600711"/>
            <a:ext cx="0" cy="4127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727721" y="3600711"/>
            <a:ext cx="706143" cy="5425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433864" y="3140968"/>
            <a:ext cx="238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Operating points based on </a:t>
            </a:r>
          </a:p>
          <a:p>
            <a:pPr algn="just"/>
            <a:r>
              <a:rPr lang="en-US" sz="1200" dirty="0" smtClean="0"/>
              <a:t>voltage and MVA limits</a:t>
            </a:r>
          </a:p>
          <a:p>
            <a:pPr algn="just"/>
            <a:r>
              <a:rPr lang="en-US" sz="1200" dirty="0" smtClean="0"/>
              <a:t> of the lines</a:t>
            </a:r>
            <a:endParaRPr lang="en-US" sz="14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220072" y="3429000"/>
            <a:ext cx="1152128" cy="7591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746177" y="4123931"/>
            <a:ext cx="706143" cy="5425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441976" y="3789040"/>
            <a:ext cx="238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Solution exists between </a:t>
            </a:r>
          </a:p>
          <a:p>
            <a:pPr algn="just"/>
            <a:r>
              <a:rPr lang="en-US" sz="1200" dirty="0" smtClean="0"/>
              <a:t>the two curves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69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index-Output</a:t>
            </a:r>
            <a:r>
              <a:rPr lang="en-US" sz="3200" b="1" dirty="0" smtClean="0">
                <a:ea typeface="Geneva"/>
                <a:cs typeface="Geneva"/>
              </a:rPr>
              <a:t/>
            </a:r>
            <a:br>
              <a:rPr lang="en-US" sz="3200" b="1" dirty="0" smtClean="0">
                <a:ea typeface="Geneva"/>
                <a:cs typeface="Geneva"/>
              </a:rPr>
            </a:br>
            <a:endParaRPr lang="sv-SE" sz="1200" dirty="0" smtClean="0">
              <a:ea typeface="Geneva"/>
              <a:cs typeface="Genev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65848"/>
              </p:ext>
            </p:extLst>
          </p:nvPr>
        </p:nvGraphicFramePr>
        <p:xfrm>
          <a:off x="-18124" y="3553852"/>
          <a:ext cx="5422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7" name="Document" r:id="rId3" imgW="5422900" imgH="1651000" progId="Word.Document.12">
                  <p:embed/>
                </p:oleObj>
              </mc:Choice>
              <mc:Fallback>
                <p:oleObj name="Document" r:id="rId3" imgW="5422900" imgH="165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124" y="3553852"/>
                        <a:ext cx="54229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126" y="1268760"/>
            <a:ext cx="785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Voltage stability Indexes will be calculated </a:t>
            </a:r>
            <a:r>
              <a:rPr lang="en-US" sz="1400" dirty="0"/>
              <a:t>with respect to </a:t>
            </a:r>
            <a:r>
              <a:rPr lang="en-US" sz="1400" dirty="0" smtClean="0"/>
              <a:t>Pre-contingency PV curve-1 and PV curve-2.</a:t>
            </a:r>
            <a:endParaRPr lang="en-US" sz="1400" dirty="0"/>
          </a:p>
        </p:txBody>
      </p:sp>
      <p:pic>
        <p:nvPicPr>
          <p:cNvPr id="82" name="Picture 81" descr="Nordic_SingleCase_PVplo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628800"/>
            <a:ext cx="4759920" cy="447882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02126" y="3140968"/>
            <a:ext cx="4037826" cy="3408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Post-Contingency </a:t>
            </a:r>
            <a:r>
              <a:rPr lang="en-US" sz="1600" dirty="0" err="1" smtClean="0"/>
              <a:t>w.r.t</a:t>
            </a:r>
            <a:r>
              <a:rPr lang="en-US" sz="1600" dirty="0" smtClean="0"/>
              <a:t>. Pre-Contingency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03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index-Output</a:t>
            </a:r>
            <a:r>
              <a:rPr lang="en-US" sz="3200" b="1" dirty="0" smtClean="0">
                <a:ea typeface="Geneva"/>
                <a:cs typeface="Geneva"/>
              </a:rPr>
              <a:t/>
            </a:r>
            <a:br>
              <a:rPr lang="en-US" sz="3200" b="1" dirty="0" smtClean="0">
                <a:ea typeface="Geneva"/>
                <a:cs typeface="Geneva"/>
              </a:rPr>
            </a:br>
            <a:endParaRPr lang="sv-SE" sz="1200" dirty="0" smtClean="0">
              <a:ea typeface="Geneva"/>
              <a:cs typeface="Genev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102126" y="1268760"/>
            <a:ext cx="785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Voltage stability Indexes will be calculated </a:t>
            </a:r>
            <a:r>
              <a:rPr lang="en-US" sz="1400" dirty="0"/>
              <a:t>with respect to </a:t>
            </a:r>
            <a:r>
              <a:rPr lang="en-US" sz="1400" dirty="0" smtClean="0"/>
              <a:t>Pre-contingency PV curve-2.</a:t>
            </a:r>
            <a:endParaRPr lang="en-US" sz="1400" dirty="0"/>
          </a:p>
        </p:txBody>
      </p:sp>
      <p:sp>
        <p:nvSpPr>
          <p:cNvPr id="2" name="Rounded Rectangle 1"/>
          <p:cNvSpPr/>
          <p:nvPr/>
        </p:nvSpPr>
        <p:spPr>
          <a:xfrm>
            <a:off x="102126" y="3140968"/>
            <a:ext cx="4037826" cy="3408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Post-Contingency </a:t>
            </a:r>
            <a:r>
              <a:rPr lang="en-US" sz="1600" dirty="0" err="1" smtClean="0"/>
              <a:t>w.r.t</a:t>
            </a:r>
            <a:r>
              <a:rPr lang="en-US" sz="1600" dirty="0" smtClean="0"/>
              <a:t>. Pre-Contingency 2</a:t>
            </a:r>
            <a:endParaRPr lang="en-US" sz="1600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r="18245"/>
          <a:stretch/>
        </p:blipFill>
        <p:spPr bwMode="auto">
          <a:xfrm>
            <a:off x="-4951" y="3573016"/>
            <a:ext cx="4432935" cy="180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PV_details_artificial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1" y="1579488"/>
            <a:ext cx="4716015" cy="50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 bwMode="auto">
          <a:xfrm>
            <a:off x="1835150" y="274638"/>
            <a:ext cx="7150100" cy="77809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</a:t>
            </a:r>
            <a:r>
              <a:rPr lang="en-US" sz="2400" b="1" dirty="0" smtClean="0">
                <a:ea typeface="Geneva"/>
                <a:cs typeface="Geneva"/>
              </a:rPr>
              <a:t>. Voltage stability index-Simulation Results</a:t>
            </a:r>
            <a:endParaRPr lang="sv-SE" sz="2400" dirty="0" smtClean="0">
              <a:ea typeface="Geneva"/>
              <a:cs typeface="Gene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7EA33-187B-49B3-B7F6-6F8D8114D5C2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2306" name="TextBox 23"/>
          <p:cNvSpPr txBox="1">
            <a:spLocks noChangeArrowheads="1"/>
          </p:cNvSpPr>
          <p:nvPr/>
        </p:nvSpPr>
        <p:spPr bwMode="auto">
          <a:xfrm>
            <a:off x="467544" y="5714092"/>
            <a:ext cx="84249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just" eaLnBrk="1" hangingPunct="1">
              <a:buFont typeface="Arial" pitchFamily="34" charset="0"/>
              <a:buChar char="•"/>
            </a:pPr>
            <a:r>
              <a:rPr lang="en-US" sz="1400" dirty="0" smtClean="0"/>
              <a:t>It </a:t>
            </a:r>
            <a:r>
              <a:rPr lang="en-US" sz="1400" dirty="0"/>
              <a:t>can be observed from the </a:t>
            </a:r>
            <a:r>
              <a:rPr lang="en-US" sz="1400" dirty="0" smtClean="0"/>
              <a:t>plot </a:t>
            </a:r>
            <a:r>
              <a:rPr lang="en-US" sz="1400" dirty="0"/>
              <a:t>that contingency is created (outage of one line) at </a:t>
            </a:r>
            <a:r>
              <a:rPr lang="en-US" sz="1400" dirty="0" smtClean="0"/>
              <a:t>t = 5 sec </a:t>
            </a:r>
            <a:r>
              <a:rPr lang="en-US" sz="1400" dirty="0"/>
              <a:t>and load variations are </a:t>
            </a:r>
            <a:r>
              <a:rPr lang="en-US" sz="1400" dirty="0" smtClean="0"/>
              <a:t>applied sequentially every 5 sec. </a:t>
            </a:r>
            <a:r>
              <a:rPr lang="en-US" sz="1400" dirty="0"/>
              <a:t>from </a:t>
            </a:r>
            <a:r>
              <a:rPr lang="en-US" sz="1400" dirty="0" smtClean="0"/>
              <a:t>t = 10 sec until </a:t>
            </a:r>
            <a:r>
              <a:rPr lang="en-US" sz="1400" dirty="0" err="1" smtClean="0"/>
              <a:t>t_f</a:t>
            </a:r>
            <a:r>
              <a:rPr lang="en-US" sz="1400" dirty="0" smtClean="0"/>
              <a:t>.</a:t>
            </a:r>
            <a:r>
              <a:rPr lang="en-GB" sz="1400" dirty="0" smtClean="0"/>
              <a:t> </a:t>
            </a:r>
            <a:endParaRPr lang="sv-SE" sz="1400" dirty="0" smtClean="0"/>
          </a:p>
        </p:txBody>
      </p:sp>
      <p:pic>
        <p:nvPicPr>
          <p:cNvPr id="6" name="Picture 5" descr="Screen Shot 2015-09-29 at 21.13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7907" r="5000" b="9857"/>
          <a:stretch/>
        </p:blipFill>
        <p:spPr>
          <a:xfrm>
            <a:off x="179512" y="1196752"/>
            <a:ext cx="8960734" cy="451733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55576" y="6309320"/>
            <a:ext cx="6696744" cy="412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figures shows how load increments can be applied.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40548" y="5332174"/>
            <a:ext cx="69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971550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3. Voltage stability </a:t>
            </a:r>
            <a:r>
              <a:rPr lang="en-US" sz="2400" b="1" dirty="0" smtClean="0">
                <a:ea typeface="Geneva"/>
                <a:cs typeface="Geneva"/>
              </a:rPr>
              <a:t>index-</a:t>
            </a:r>
            <a:r>
              <a:rPr lang="en-US" sz="2400" b="1" dirty="0">
                <a:ea typeface="Geneva"/>
                <a:cs typeface="Geneva"/>
              </a:rPr>
              <a:t>Simulation Results</a:t>
            </a:r>
            <a:br>
              <a:rPr lang="en-US" sz="2400" b="1" dirty="0">
                <a:ea typeface="Geneva"/>
                <a:cs typeface="Geneva"/>
              </a:rPr>
            </a:br>
            <a:endParaRPr lang="en-US" sz="2400" b="1" dirty="0" smtClean="0">
              <a:ea typeface="Geneva"/>
              <a:cs typeface="Genev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pic>
        <p:nvPicPr>
          <p:cNvPr id="4" name="Picture 3" descr="Screen Shot 2015-09-29 at 21.26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t="18170" r="61458" b="37363"/>
          <a:stretch/>
        </p:blipFill>
        <p:spPr>
          <a:xfrm>
            <a:off x="107504" y="2132856"/>
            <a:ext cx="4581649" cy="3456384"/>
          </a:xfrm>
          <a:prstGeom prst="rect">
            <a:avLst/>
          </a:prstGeom>
        </p:spPr>
      </p:pic>
      <p:pic>
        <p:nvPicPr>
          <p:cNvPr id="5" name="Picture 4" descr="Screen Shot 2015-09-29 at 21.23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17601" r="61632" b="37315"/>
          <a:stretch/>
        </p:blipFill>
        <p:spPr>
          <a:xfrm>
            <a:off x="4896321" y="1124743"/>
            <a:ext cx="4247679" cy="2669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 descr="Screen Shot 2015-09-29 at 21.24.4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7553" r="61110" b="36746"/>
          <a:stretch/>
        </p:blipFill>
        <p:spPr>
          <a:xfrm>
            <a:off x="4896321" y="3794125"/>
            <a:ext cx="4247679" cy="2927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115616" y="1552898"/>
            <a:ext cx="295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Post-contingency PV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9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971550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ea typeface="Geneva"/>
                <a:cs typeface="Geneva"/>
              </a:rPr>
              <a:t>3. Voltage stability </a:t>
            </a:r>
            <a:r>
              <a:rPr lang="en-US" sz="2400" b="1" dirty="0" smtClean="0">
                <a:ea typeface="Geneva"/>
                <a:cs typeface="Geneva"/>
              </a:rPr>
              <a:t>index-</a:t>
            </a:r>
            <a:r>
              <a:rPr lang="en-US" sz="2400" b="1" dirty="0">
                <a:ea typeface="Geneva"/>
                <a:cs typeface="Geneva"/>
              </a:rPr>
              <a:t>Simulation </a:t>
            </a:r>
            <a:r>
              <a:rPr lang="en-US" sz="2400" b="1" dirty="0" smtClean="0">
                <a:ea typeface="Geneva"/>
                <a:cs typeface="Geneva"/>
              </a:rPr>
              <a:t>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pic>
        <p:nvPicPr>
          <p:cNvPr id="3" name="Picture 2" descr="Screen Shot 2015-09-29 at 22.27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7267" r="59375" b="38176"/>
          <a:stretch/>
        </p:blipFill>
        <p:spPr>
          <a:xfrm>
            <a:off x="255140" y="1412776"/>
            <a:ext cx="7197180" cy="4811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08304" y="1700808"/>
            <a:ext cx="1691680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452320" y="1916832"/>
            <a:ext cx="50405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501" y="1732558"/>
            <a:ext cx="1096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Estimated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0501" y="2010326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452320" y="2482632"/>
            <a:ext cx="5040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40501" y="2298358"/>
            <a:ext cx="1096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Estimated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7643961" y="2668662"/>
            <a:ext cx="144016" cy="2160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77975" y="2618140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7643961" y="2933452"/>
            <a:ext cx="14401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77975" y="2867055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79718" y="3193231"/>
            <a:ext cx="234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Post-contingency PV curve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662100" y="3265239"/>
            <a:ext cx="235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Pre-contingency PV curves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7637368" y="2086386"/>
            <a:ext cx="144016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ea typeface="Geneva"/>
                <a:cs typeface="Geneva"/>
              </a:rPr>
              <a:t>3. Voltage </a:t>
            </a:r>
            <a:r>
              <a:rPr lang="en-US" sz="2400" b="1" dirty="0">
                <a:ea typeface="Geneva"/>
                <a:cs typeface="Geneva"/>
              </a:rPr>
              <a:t>stability index-Simulation Results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53001"/>
              </p:ext>
            </p:extLst>
          </p:nvPr>
        </p:nvGraphicFramePr>
        <p:xfrm>
          <a:off x="35496" y="2906172"/>
          <a:ext cx="5265068" cy="1602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" name="Document" r:id="rId3" imgW="5422900" imgH="1651000" progId="Word.Document.12">
                  <p:embed/>
                </p:oleObj>
              </mc:Choice>
              <mc:Fallback>
                <p:oleObj name="Document" r:id="rId3" imgW="5422900" imgH="165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" y="2906172"/>
                        <a:ext cx="5265068" cy="1602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79512" y="1268760"/>
            <a:ext cx="850728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Voltage stability Indexes will be calculated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with </a:t>
            </a:r>
            <a:r>
              <a:rPr lang="en-US" sz="1600" dirty="0"/>
              <a:t>respect to Pre-contingency PV curve-</a:t>
            </a:r>
            <a:r>
              <a:rPr lang="en-US" sz="1600" dirty="0" smtClean="0"/>
              <a:t>1.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54535" y="4906034"/>
            <a:ext cx="296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Negative index implies that the </a:t>
            </a:r>
            <a:r>
              <a:rPr lang="en-US" sz="1200" dirty="0">
                <a:solidFill>
                  <a:srgbClr val="000000"/>
                </a:solidFill>
              </a:rPr>
              <a:t>power </a:t>
            </a:r>
            <a:endParaRPr lang="en-US" sz="1200" dirty="0" smtClean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or </a:t>
            </a:r>
            <a:r>
              <a:rPr lang="en-US" sz="1200" dirty="0">
                <a:solidFill>
                  <a:srgbClr val="000000"/>
                </a:solidFill>
              </a:rPr>
              <a:t>voltage of some loading level has </a:t>
            </a:r>
            <a:endParaRPr lang="en-US" sz="1200" dirty="0" smtClean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exceeded </a:t>
            </a:r>
            <a:r>
              <a:rPr lang="en-US" sz="1200" dirty="0">
                <a:solidFill>
                  <a:srgbClr val="000000"/>
                </a:solidFill>
              </a:rPr>
              <a:t>the operational limits.</a:t>
            </a:r>
            <a:endParaRPr lang="en-GB" sz="1200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635896" y="4329970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9-29 at 22.47.0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16561" r="60237" b="37346"/>
          <a:stretch/>
        </p:blipFill>
        <p:spPr>
          <a:xfrm>
            <a:off x="4613032" y="1203383"/>
            <a:ext cx="4423464" cy="2729673"/>
          </a:xfrm>
          <a:prstGeom prst="rect">
            <a:avLst/>
          </a:prstGeom>
        </p:spPr>
      </p:pic>
      <p:pic>
        <p:nvPicPr>
          <p:cNvPr id="16" name="Picture 15" descr="Screen Shot 2015-09-29 at 22.48.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t="16944" r="60237" b="37968"/>
          <a:stretch/>
        </p:blipFill>
        <p:spPr>
          <a:xfrm>
            <a:off x="4572000" y="4026948"/>
            <a:ext cx="4572000" cy="261143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061273" y="6497684"/>
            <a:ext cx="50405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46906" y="6555086"/>
            <a:ext cx="1204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Pre-contingency</a:t>
            </a:r>
            <a:endParaRPr lang="en-US" sz="16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784820" y="650773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91880" y="6555086"/>
            <a:ext cx="1266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Post-contingency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730032" y="3910936"/>
            <a:ext cx="514400" cy="51068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060" y="4581126"/>
            <a:ext cx="0" cy="1152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73794" y="5773075"/>
            <a:ext cx="296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Because the No load operating point is one of the three operating points used to estimate the Pre-contingency curve-1.</a:t>
            </a:r>
            <a:endParaRPr lang="en-GB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Geneva"/>
                <a:cs typeface="Geneva"/>
              </a:rPr>
              <a:t>Goals of the 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EAB38E-C11B-4FD1-A821-2FA478F112F6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39750" y="1417638"/>
            <a:ext cx="81470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sv-SE" dirty="0"/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dirty="0" smtClean="0"/>
              <a:t>To provide a summary of the new indices.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ea typeface="Geneva"/>
                <a:cs typeface="Geneva"/>
              </a:rPr>
              <a:t>3. Voltage </a:t>
            </a:r>
            <a:r>
              <a:rPr lang="en-US" sz="2400" b="1" dirty="0">
                <a:ea typeface="Geneva"/>
                <a:cs typeface="Geneva"/>
              </a:rPr>
              <a:t>stability index-Simulation Results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36928"/>
              </p:ext>
            </p:extLst>
          </p:nvPr>
        </p:nvGraphicFramePr>
        <p:xfrm>
          <a:off x="28714" y="2780928"/>
          <a:ext cx="5188437" cy="157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Document" r:id="rId3" imgW="5422900" imgH="1651000" progId="Word.Document.12">
                  <p:embed/>
                </p:oleObj>
              </mc:Choice>
              <mc:Fallback>
                <p:oleObj name="Document" r:id="rId3" imgW="5422900" imgH="165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14" y="2780928"/>
                        <a:ext cx="5188437" cy="1579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9513" y="1218238"/>
            <a:ext cx="44644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Voltage stability Indexes will be calculated </a:t>
            </a:r>
            <a:endParaRPr lang="en-US" sz="1600" dirty="0" smtClean="0"/>
          </a:p>
          <a:p>
            <a:r>
              <a:rPr lang="en-US" sz="1600" dirty="0" smtClean="0"/>
              <a:t>     with </a:t>
            </a:r>
            <a:r>
              <a:rPr lang="en-US" sz="1600" dirty="0"/>
              <a:t>respect to Pre-contingency PV curve</a:t>
            </a:r>
            <a:r>
              <a:rPr lang="en-US" sz="1600" dirty="0" smtClean="0"/>
              <a:t>-2.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907704" y="4797152"/>
            <a:ext cx="296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Negative index implies that the </a:t>
            </a:r>
            <a:r>
              <a:rPr lang="en-US" sz="1200" dirty="0">
                <a:solidFill>
                  <a:srgbClr val="000000"/>
                </a:solidFill>
              </a:rPr>
              <a:t>power </a:t>
            </a:r>
            <a:endParaRPr lang="en-US" sz="1200" dirty="0" smtClean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or </a:t>
            </a:r>
            <a:r>
              <a:rPr lang="en-US" sz="1200" dirty="0">
                <a:solidFill>
                  <a:srgbClr val="000000"/>
                </a:solidFill>
              </a:rPr>
              <a:t>voltage of some loading level has </a:t>
            </a:r>
            <a:endParaRPr lang="en-US" sz="1200" dirty="0" smtClean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exceeded </a:t>
            </a:r>
            <a:r>
              <a:rPr lang="en-US" sz="1200" dirty="0">
                <a:solidFill>
                  <a:srgbClr val="000000"/>
                </a:solidFill>
              </a:rPr>
              <a:t>the operational limits.</a:t>
            </a:r>
            <a:endParaRPr lang="en-GB" sz="1200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95936" y="4139342"/>
            <a:ext cx="144016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 Shot 2015-09-29 at 22.49.5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3275" r="59810" b="38142"/>
          <a:stretch/>
        </p:blipFill>
        <p:spPr>
          <a:xfrm>
            <a:off x="4572000" y="1124744"/>
            <a:ext cx="4320480" cy="2702776"/>
          </a:xfrm>
          <a:prstGeom prst="rect">
            <a:avLst/>
          </a:prstGeom>
        </p:spPr>
      </p:pic>
      <p:pic>
        <p:nvPicPr>
          <p:cNvPr id="27" name="Picture 26" descr="Screen Shot 2015-09-29 at 22.51.2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13505" r="63253" b="37569"/>
          <a:stretch/>
        </p:blipFill>
        <p:spPr>
          <a:xfrm>
            <a:off x="4572000" y="3907172"/>
            <a:ext cx="4320480" cy="281430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034288" y="6566372"/>
            <a:ext cx="50405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19921" y="6623774"/>
            <a:ext cx="1204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Pre-contingency</a:t>
            </a:r>
            <a:endParaRPr lang="en-US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139953" y="6560228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47013" y="6607582"/>
            <a:ext cx="1266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Post-contingency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982060" y="4324076"/>
            <a:ext cx="0" cy="1152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9512" y="5486252"/>
            <a:ext cx="296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sz="1200" dirty="0" smtClean="0">
                <a:solidFill>
                  <a:srgbClr val="000000"/>
                </a:solidFill>
              </a:rPr>
              <a:t>Because the No load operating point is one of the three operating points used to estimate the Pre-contingency curve-2.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99056" y="3773550"/>
            <a:ext cx="514400" cy="51068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827584" y="3284984"/>
            <a:ext cx="7570788" cy="57606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i="1" dirty="0" smtClean="0">
                <a:ea typeface="Geneva"/>
                <a:cs typeface="Geneva"/>
              </a:rPr>
              <a:t>Thank You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7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8229600" cy="922114"/>
          </a:xfrm>
        </p:spPr>
        <p:txBody>
          <a:bodyPr/>
          <a:lstStyle/>
          <a:p>
            <a:r>
              <a:rPr lang="en-US" sz="3600" dirty="0" smtClean="0"/>
              <a:t>Requirements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39750" y="1484784"/>
            <a:ext cx="8147050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r>
              <a:rPr lang="en-US" sz="2000" b="1" dirty="0" smtClean="0"/>
              <a:t>Overload </a:t>
            </a:r>
            <a:r>
              <a:rPr lang="en-US" sz="2000" b="1" dirty="0"/>
              <a:t>index and Over/Under voltage index </a:t>
            </a:r>
            <a:r>
              <a:rPr lang="en-US" sz="2000" b="1" dirty="0" smtClean="0"/>
              <a:t>: 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 smtClean="0"/>
          </a:p>
          <a:p>
            <a:pPr marL="342900" indent="-342900" algn="just">
              <a:buFont typeface="Arial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check </a:t>
            </a:r>
            <a:r>
              <a:rPr lang="en-US" sz="2000" dirty="0" smtClean="0"/>
              <a:t>whether </a:t>
            </a:r>
            <a:r>
              <a:rPr lang="en-US" sz="2000" dirty="0"/>
              <a:t>the operational limit </a:t>
            </a:r>
            <a:r>
              <a:rPr lang="en-US" sz="2000" dirty="0" smtClean="0"/>
              <a:t>of the transmission lines has </a:t>
            </a:r>
            <a:r>
              <a:rPr lang="en-US" sz="2000" dirty="0"/>
              <a:t>been </a:t>
            </a:r>
            <a:r>
              <a:rPr lang="en-US" sz="2000" dirty="0" smtClean="0"/>
              <a:t>breached.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 smtClean="0"/>
          </a:p>
          <a:p>
            <a:pPr marL="342900" indent="-342900" algn="just">
              <a:buFont typeface="Arial"/>
              <a:buChar char="•"/>
            </a:pPr>
            <a:r>
              <a:rPr lang="en-US" sz="2000" dirty="0" smtClean="0"/>
              <a:t>To check whether steady state is reached.</a:t>
            </a:r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b="1" dirty="0" smtClean="0"/>
              <a:t>Voltage stability index 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pPr marL="342900" indent="-342900" algn="just">
              <a:buFont typeface="Arial"/>
              <a:buChar char="•"/>
            </a:pPr>
            <a:endParaRPr lang="en-US" sz="2000" dirty="0" smtClean="0"/>
          </a:p>
          <a:p>
            <a:pPr marL="342900" indent="-342900" algn="just">
              <a:buFont typeface="Arial"/>
              <a:buChar char="•"/>
            </a:pPr>
            <a:r>
              <a:rPr lang="en-US" sz="2000" dirty="0" smtClean="0"/>
              <a:t>Previously </a:t>
            </a:r>
            <a:r>
              <a:rPr lang="en-US" sz="2000" dirty="0"/>
              <a:t>developed index requires three simulations at slightly different operating conditions, to give a good estimate of the voltage index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 smtClean="0"/>
          </a:p>
          <a:p>
            <a:pPr marL="342900" indent="-342900" algn="just">
              <a:buFont typeface="Arial"/>
              <a:buChar char="•"/>
            </a:pPr>
            <a:r>
              <a:rPr lang="en-US" sz="2000" dirty="0" smtClean="0"/>
              <a:t>But the simulation can only run one time continuously.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79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944" y="274638"/>
            <a:ext cx="8229600" cy="1143000"/>
          </a:xfrm>
        </p:spPr>
        <p:txBody>
          <a:bodyPr/>
          <a:lstStyle/>
          <a:p>
            <a:r>
              <a:rPr lang="en-US" sz="3600" dirty="0" smtClean="0"/>
              <a:t>Proposed </a:t>
            </a:r>
            <a:r>
              <a:rPr lang="en-US" sz="3600" dirty="0"/>
              <a:t>Methods-Overload Index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1313466"/>
            <a:ext cx="8147050" cy="34470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r>
              <a:rPr lang="en-US" sz="2000" b="1" dirty="0"/>
              <a:t>Operational Limit </a:t>
            </a:r>
            <a:r>
              <a:rPr lang="en-US" sz="2000" b="1" dirty="0" smtClean="0"/>
              <a:t>Check:</a:t>
            </a:r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To find the over load, the </a:t>
            </a:r>
            <a:r>
              <a:rPr lang="en-US" dirty="0"/>
              <a:t>maximum value of each line </a:t>
            </a:r>
            <a:r>
              <a:rPr lang="en-US" dirty="0" smtClean="0"/>
              <a:t>is compared to its mean </a:t>
            </a:r>
            <a:r>
              <a:rPr lang="en-US" dirty="0"/>
              <a:t>value at the end of the simulation.</a:t>
            </a:r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global overload index </a:t>
            </a:r>
            <a:r>
              <a:rPr lang="en-US" dirty="0" smtClean="0"/>
              <a:t>will be computed</a:t>
            </a:r>
            <a:r>
              <a:rPr lang="en-US" dirty="0"/>
              <a:t>, in similar way than before (see </a:t>
            </a:r>
            <a:r>
              <a:rPr lang="en-US" dirty="0" err="1"/>
              <a:t>fx</a:t>
            </a:r>
            <a:r>
              <a:rPr lang="en-US" dirty="0"/>
              <a:t> in deliverable</a:t>
            </a:r>
            <a:r>
              <a:rPr lang="en-US" dirty="0" smtClean="0"/>
              <a:t>) but </a:t>
            </a:r>
            <a:r>
              <a:rPr lang="en-US" dirty="0"/>
              <a:t>the difference </a:t>
            </a:r>
            <a:r>
              <a:rPr lang="en-US" dirty="0" smtClean="0"/>
              <a:t>in this method is that </a:t>
            </a:r>
            <a:r>
              <a:rPr lang="en-US" dirty="0"/>
              <a:t>the </a:t>
            </a:r>
            <a:r>
              <a:rPr lang="en-US" dirty="0" err="1"/>
              <a:t>Smax,i</a:t>
            </a:r>
            <a:r>
              <a:rPr lang="en-US" dirty="0"/>
              <a:t> will be taken from the platform directly.</a:t>
            </a:r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The detailed </a:t>
            </a:r>
            <a:r>
              <a:rPr lang="en-US" dirty="0"/>
              <a:t>information about </a:t>
            </a:r>
            <a:r>
              <a:rPr lang="en-US" dirty="0" smtClean="0"/>
              <a:t>the lines which breached </a:t>
            </a:r>
            <a:r>
              <a:rPr lang="en-US" dirty="0"/>
              <a:t>limits (less than or equal to 1, bigger than 1 and much bigger than 1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given in a matrix.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48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944" y="274638"/>
            <a:ext cx="8229600" cy="1143000"/>
          </a:xfrm>
        </p:spPr>
        <p:txBody>
          <a:bodyPr/>
          <a:lstStyle/>
          <a:p>
            <a:r>
              <a:rPr lang="en-US" sz="3600" dirty="0" smtClean="0"/>
              <a:t>Proposed </a:t>
            </a:r>
            <a:r>
              <a:rPr lang="en-US" sz="3600" dirty="0"/>
              <a:t>Methods-Overload Index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1313466"/>
            <a:ext cx="8147050" cy="32008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r>
              <a:rPr lang="en-US" sz="2000" b="1" dirty="0" smtClean="0"/>
              <a:t>Steady </a:t>
            </a:r>
            <a:r>
              <a:rPr lang="en-US" sz="2000" b="1" dirty="0"/>
              <a:t>state </a:t>
            </a:r>
            <a:r>
              <a:rPr lang="en-US" sz="2000" b="1" dirty="0" smtClean="0"/>
              <a:t>check:</a:t>
            </a:r>
          </a:p>
          <a:p>
            <a:pPr algn="just"/>
            <a:endParaRPr lang="en-US" sz="2000" dirty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The stability of </a:t>
            </a:r>
            <a:r>
              <a:rPr lang="en-US" dirty="0"/>
              <a:t>the </a:t>
            </a:r>
            <a:r>
              <a:rPr lang="en-US" dirty="0" smtClean="0"/>
              <a:t>simulated line </a:t>
            </a:r>
            <a:r>
              <a:rPr lang="en-US" dirty="0"/>
              <a:t>active power </a:t>
            </a:r>
            <a:r>
              <a:rPr lang="en-US" dirty="0" smtClean="0"/>
              <a:t>is determined </a:t>
            </a:r>
            <a:r>
              <a:rPr lang="en-US" dirty="0"/>
              <a:t>by comparing mean of slope computed from time windows. </a:t>
            </a: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computation will give similar </a:t>
            </a:r>
            <a:r>
              <a:rPr lang="en-US" dirty="0" smtClean="0"/>
              <a:t>results as </a:t>
            </a:r>
            <a:r>
              <a:rPr lang="en-US" dirty="0"/>
              <a:t>an output, </a:t>
            </a:r>
            <a:r>
              <a:rPr lang="en-US" dirty="0" smtClean="0"/>
              <a:t>where less than or equal </a:t>
            </a:r>
            <a:r>
              <a:rPr lang="en-US" dirty="0"/>
              <a:t>1 is steady state, and </a:t>
            </a:r>
            <a:r>
              <a:rPr lang="en-US" dirty="0" smtClean="0"/>
              <a:t>much bigger </a:t>
            </a:r>
            <a:r>
              <a:rPr lang="en-US" dirty="0"/>
              <a:t>than one is not steady state. </a:t>
            </a: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computation approach above, will be carried out for each line, and stored in an individual line index </a:t>
            </a:r>
            <a:r>
              <a:rPr lang="en-US" dirty="0" err="1" smtClean="0"/>
              <a:t>gi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41784"/>
            <a:ext cx="8229600" cy="1143000"/>
          </a:xfrm>
        </p:spPr>
        <p:txBody>
          <a:bodyPr/>
          <a:lstStyle/>
          <a:p>
            <a:r>
              <a:rPr lang="en-US" sz="3200" dirty="0" smtClean="0"/>
              <a:t>Proposed </a:t>
            </a:r>
            <a:r>
              <a:rPr lang="en-US" sz="3200" dirty="0"/>
              <a:t>Methods</a:t>
            </a:r>
            <a:r>
              <a:rPr lang="en-US" sz="3200" dirty="0" smtClean="0"/>
              <a:t>-</a:t>
            </a:r>
            <a:r>
              <a:rPr lang="en-US" sz="3200" dirty="0"/>
              <a:t>Over/</a:t>
            </a:r>
            <a:r>
              <a:rPr lang="en-US" sz="3200" dirty="0" smtClean="0"/>
              <a:t>Under voltage Index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1313466"/>
            <a:ext cx="8147050" cy="51552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r>
              <a:rPr lang="en-US" dirty="0" smtClean="0"/>
              <a:t>Because of the requirements for Overload and Over/Under voltage indices are same, the </a:t>
            </a:r>
            <a:r>
              <a:rPr lang="en-US" dirty="0"/>
              <a:t>same computation approach </a:t>
            </a:r>
            <a:r>
              <a:rPr lang="en-US" dirty="0" smtClean="0"/>
              <a:t>used in overload index is proposed with </a:t>
            </a:r>
            <a:r>
              <a:rPr lang="en-US" dirty="0"/>
              <a:t>the following </a:t>
            </a:r>
            <a:r>
              <a:rPr lang="en-US" dirty="0" smtClean="0"/>
              <a:t>differences</a:t>
            </a:r>
            <a:r>
              <a:rPr lang="en-US" dirty="0"/>
              <a:t>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sz="500" dirty="0"/>
          </a:p>
          <a:p>
            <a:pPr marL="285750" indent="-285750" algn="just">
              <a:buFont typeface="Arial"/>
              <a:buChar char="•"/>
            </a:pPr>
            <a:r>
              <a:rPr lang="en-US" b="1" dirty="0" smtClean="0"/>
              <a:t>Over</a:t>
            </a:r>
            <a:r>
              <a:rPr lang="en-US" b="1" dirty="0"/>
              <a:t>-voltage limit: </a:t>
            </a:r>
            <a:r>
              <a:rPr lang="en-US" dirty="0" smtClean="0"/>
              <a:t>Previously</a:t>
            </a:r>
            <a:r>
              <a:rPr lang="en-US" dirty="0"/>
              <a:t>, this value was taken as the average of the initial set of points in the simulation. </a:t>
            </a:r>
            <a:endParaRPr lang="en-US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It will be replaced to use an </a:t>
            </a:r>
            <a:r>
              <a:rPr lang="en-US" dirty="0"/>
              <a:t>over-voltage limit provided by the </a:t>
            </a:r>
            <a:r>
              <a:rPr lang="en-US" dirty="0" err="1"/>
              <a:t>iTesla</a:t>
            </a:r>
            <a:r>
              <a:rPr lang="en-US" dirty="0"/>
              <a:t> toolbox for each line/bus; </a:t>
            </a:r>
            <a:endParaRPr lang="en-US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otherwise</a:t>
            </a:r>
            <a:r>
              <a:rPr lang="en-US" dirty="0"/>
              <a:t>, </a:t>
            </a:r>
            <a:r>
              <a:rPr lang="en-US" dirty="0" smtClean="0"/>
              <a:t>5</a:t>
            </a:r>
            <a:r>
              <a:rPr lang="en-US" dirty="0"/>
              <a:t>% </a:t>
            </a:r>
            <a:r>
              <a:rPr lang="en-US" dirty="0" err="1"/>
              <a:t>pu</a:t>
            </a:r>
            <a:r>
              <a:rPr lang="en-US" dirty="0"/>
              <a:t> outside the nominal </a:t>
            </a:r>
            <a:r>
              <a:rPr lang="en-US" dirty="0" smtClean="0"/>
              <a:t>voltage is assumed.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b="1" dirty="0" smtClean="0"/>
              <a:t>Under</a:t>
            </a:r>
            <a:r>
              <a:rPr lang="en-US" b="1" dirty="0"/>
              <a:t>-voltage limit: </a:t>
            </a:r>
            <a:r>
              <a:rPr lang="en-US" dirty="0" smtClean="0"/>
              <a:t>Similar to </a:t>
            </a:r>
            <a:r>
              <a:rPr lang="en-US" dirty="0"/>
              <a:t>the </a:t>
            </a:r>
            <a:r>
              <a:rPr lang="en-US" dirty="0" smtClean="0"/>
              <a:t>above point, a </a:t>
            </a:r>
            <a:r>
              <a:rPr lang="en-US" dirty="0"/>
              <a:t>value of the under-voltage limit provided by the </a:t>
            </a:r>
            <a:r>
              <a:rPr lang="en-US" dirty="0" err="1"/>
              <a:t>iTesla</a:t>
            </a:r>
            <a:r>
              <a:rPr lang="en-US" dirty="0"/>
              <a:t> toolbox for each line/bus, </a:t>
            </a:r>
            <a:endParaRPr lang="en-US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otherwise</a:t>
            </a:r>
            <a:r>
              <a:rPr lang="en-US" dirty="0"/>
              <a:t>, we will assume 5% </a:t>
            </a:r>
            <a:r>
              <a:rPr lang="en-US" dirty="0" err="1"/>
              <a:t>pu</a:t>
            </a:r>
            <a:r>
              <a:rPr lang="en-US" dirty="0"/>
              <a:t> outside the nominal </a:t>
            </a:r>
            <a:r>
              <a:rPr lang="en-US" dirty="0" smtClean="0"/>
              <a:t>voltage.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b="1" dirty="0" smtClean="0"/>
              <a:t>Final indexes will </a:t>
            </a:r>
            <a:r>
              <a:rPr lang="en-US" b="1" dirty="0"/>
              <a:t>be organized in the same way as the overload index.</a:t>
            </a:r>
          </a:p>
        </p:txBody>
      </p:sp>
    </p:spTree>
    <p:extLst>
      <p:ext uri="{BB962C8B-B14F-4D97-AF65-F5344CB8AC3E}">
        <p14:creationId xmlns:p14="http://schemas.microsoft.com/office/powerpoint/2010/main" val="40970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41784"/>
            <a:ext cx="8229600" cy="1143000"/>
          </a:xfrm>
        </p:spPr>
        <p:txBody>
          <a:bodyPr/>
          <a:lstStyle/>
          <a:p>
            <a:r>
              <a:rPr lang="en-US" sz="3200" dirty="0" smtClean="0"/>
              <a:t>Proposed </a:t>
            </a:r>
            <a:r>
              <a:rPr lang="en-US" sz="3200" dirty="0"/>
              <a:t>Methods</a:t>
            </a:r>
            <a:r>
              <a:rPr lang="en-US" sz="3200" dirty="0" smtClean="0"/>
              <a:t>-Voltage stability Index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1124744"/>
            <a:ext cx="8147050" cy="5493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Post</a:t>
            </a:r>
            <a:r>
              <a:rPr lang="en-US" b="1" dirty="0"/>
              <a:t>-contingency index values:</a:t>
            </a:r>
            <a:endParaRPr lang="en-US" b="1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new </a:t>
            </a:r>
            <a:r>
              <a:rPr lang="en-US" dirty="0" smtClean="0">
                <a:solidFill>
                  <a:srgbClr val="FF0000"/>
                </a:solidFill>
              </a:rPr>
              <a:t>method requires to run </a:t>
            </a:r>
            <a:r>
              <a:rPr lang="en-US" dirty="0">
                <a:solidFill>
                  <a:srgbClr val="FF0000"/>
                </a:solidFill>
              </a:rPr>
              <a:t>the simulation for a longer time, </a:t>
            </a:r>
            <a:r>
              <a:rPr lang="en-US" dirty="0" smtClean="0">
                <a:solidFill>
                  <a:srgbClr val="FF0000"/>
                </a:solidFill>
              </a:rPr>
              <a:t>and load increments need to be applied sequentially </a:t>
            </a:r>
            <a:r>
              <a:rPr lang="en-US" dirty="0">
                <a:solidFill>
                  <a:srgbClr val="FF0000"/>
                </a:solidFill>
              </a:rPr>
              <a:t>in a given pattern </a:t>
            </a:r>
            <a:r>
              <a:rPr lang="en-US" dirty="0"/>
              <a:t>(e.g. add 5 MW every 5 seconds)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This </a:t>
            </a:r>
            <a:r>
              <a:rPr lang="en-US" dirty="0"/>
              <a:t>must be done in the load closest to the "pilot" bus or buses (chosen for monitoring the index)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Depending </a:t>
            </a:r>
            <a:r>
              <a:rPr lang="en-US" dirty="0"/>
              <a:t>on how many of these "load </a:t>
            </a:r>
            <a:r>
              <a:rPr lang="en-US" dirty="0" smtClean="0"/>
              <a:t>increments" </a:t>
            </a:r>
            <a:r>
              <a:rPr lang="en-US" dirty="0"/>
              <a:t>are allowed (either by you, or by the system response</a:t>
            </a:r>
            <a:r>
              <a:rPr lang="en-US" dirty="0" smtClean="0"/>
              <a:t>) better accuracy is expected, </a:t>
            </a:r>
            <a:r>
              <a:rPr lang="en-US" dirty="0"/>
              <a:t>the more "load increments", the better the estimate. </a:t>
            </a:r>
            <a:endParaRPr lang="en-US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Ideally</a:t>
            </a:r>
            <a:r>
              <a:rPr lang="en-US" dirty="0"/>
              <a:t>, </a:t>
            </a:r>
            <a:r>
              <a:rPr lang="en-US" dirty="0" smtClean="0"/>
              <a:t>simulation continues until </a:t>
            </a:r>
            <a:r>
              <a:rPr lang="en-US" dirty="0"/>
              <a:t>the load </a:t>
            </a:r>
            <a:r>
              <a:rPr lang="en-US" dirty="0" smtClean="0"/>
              <a:t>increments create </a:t>
            </a:r>
            <a:r>
              <a:rPr lang="en-US" dirty="0"/>
              <a:t>a collapse, then </a:t>
            </a:r>
            <a:r>
              <a:rPr lang="en-US" dirty="0" smtClean="0"/>
              <a:t>a </a:t>
            </a:r>
            <a:r>
              <a:rPr lang="en-US" dirty="0"/>
              <a:t>PV curve and index </a:t>
            </a:r>
            <a:r>
              <a:rPr lang="en-US" dirty="0" smtClean="0"/>
              <a:t>estimates </a:t>
            </a:r>
            <a:r>
              <a:rPr lang="en-US" dirty="0"/>
              <a:t>that are certainly "more accurate" than one with less </a:t>
            </a:r>
            <a:r>
              <a:rPr lang="en-US" dirty="0" smtClean="0"/>
              <a:t>number of load increments.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minimum of 3 load </a:t>
            </a:r>
            <a:r>
              <a:rPr lang="en-US" dirty="0" smtClean="0">
                <a:solidFill>
                  <a:srgbClr val="FF0000"/>
                </a:solidFill>
              </a:rPr>
              <a:t>increments</a:t>
            </a:r>
            <a:r>
              <a:rPr lang="en-US" dirty="0">
                <a:solidFill>
                  <a:srgbClr val="FF0000"/>
                </a:solidFill>
              </a:rPr>
              <a:t> is required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endParaRPr lang="en-US" sz="600" dirty="0" smtClean="0"/>
          </a:p>
          <a:p>
            <a:pPr algn="just"/>
            <a:endParaRPr lang="en-US" sz="300" dirty="0" smtClean="0"/>
          </a:p>
        </p:txBody>
      </p:sp>
    </p:spTree>
    <p:extLst>
      <p:ext uri="{BB962C8B-B14F-4D97-AF65-F5344CB8AC3E}">
        <p14:creationId xmlns:p14="http://schemas.microsoft.com/office/powerpoint/2010/main" val="12596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41784"/>
            <a:ext cx="8229600" cy="1143000"/>
          </a:xfrm>
        </p:spPr>
        <p:txBody>
          <a:bodyPr/>
          <a:lstStyle/>
          <a:p>
            <a:r>
              <a:rPr lang="en-US" sz="3200" dirty="0" smtClean="0"/>
              <a:t>Proposed </a:t>
            </a:r>
            <a:r>
              <a:rPr lang="en-US" sz="3200" dirty="0"/>
              <a:t>Methods</a:t>
            </a:r>
            <a:r>
              <a:rPr lang="en-US" sz="3200" dirty="0" smtClean="0"/>
              <a:t>-Voltage stability Index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39750" y="1124744"/>
            <a:ext cx="8147050" cy="31393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/>
            <a:endParaRPr lang="en-US" sz="600" dirty="0" smtClean="0"/>
          </a:p>
          <a:p>
            <a:pPr algn="just"/>
            <a:endParaRPr lang="en-US" sz="600" dirty="0" smtClean="0"/>
          </a:p>
          <a:p>
            <a:pPr algn="just"/>
            <a:endParaRPr lang="en-US" sz="300" dirty="0" smtClean="0"/>
          </a:p>
          <a:p>
            <a:r>
              <a:rPr lang="en-US" b="1" dirty="0"/>
              <a:t>P</a:t>
            </a:r>
            <a:r>
              <a:rPr lang="en-US" b="1" dirty="0" smtClean="0"/>
              <a:t>re</a:t>
            </a:r>
            <a:r>
              <a:rPr lang="en-US" b="1" dirty="0"/>
              <a:t>-contingency index values</a:t>
            </a:r>
            <a:r>
              <a:rPr lang="en-US" b="1" dirty="0" smtClean="0"/>
              <a:t>:</a:t>
            </a:r>
          </a:p>
          <a:p>
            <a:endParaRPr lang="en-US" sz="300" b="1" dirty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Because </a:t>
            </a:r>
            <a:r>
              <a:rPr lang="en-US" dirty="0"/>
              <a:t>there is very limited information about the pre-contingency, </a:t>
            </a:r>
            <a:r>
              <a:rPr lang="en-US" dirty="0" smtClean="0"/>
              <a:t>the </a:t>
            </a:r>
            <a:r>
              <a:rPr lang="en-US" dirty="0"/>
              <a:t>voltage limits set at each bus, and the MVA limits set at the </a:t>
            </a:r>
            <a:r>
              <a:rPr lang="en-US" dirty="0" smtClean="0"/>
              <a:t>selected lines are chosen to </a:t>
            </a:r>
            <a:r>
              <a:rPr lang="en-US" dirty="0"/>
              <a:t>give a range of most likely solutions. </a:t>
            </a:r>
            <a:endParaRPr lang="en-US" dirty="0" smtClean="0"/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output has two sets of matrices with indices calculated </a:t>
            </a:r>
            <a:r>
              <a:rPr lang="en-US" dirty="0" err="1" smtClean="0"/>
              <a:t>w.r.t</a:t>
            </a:r>
            <a:r>
              <a:rPr lang="en-US" dirty="0" smtClean="0"/>
              <a:t> pre-contingency curve-1 </a:t>
            </a:r>
            <a:r>
              <a:rPr lang="en-US" dirty="0"/>
              <a:t>and pre-contingency curve</a:t>
            </a:r>
            <a:r>
              <a:rPr lang="en-US" dirty="0" smtClean="0"/>
              <a:t>-2.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More details are given in the following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14366</TotalTime>
  <Words>2200</Words>
  <Application>Microsoft Macintosh PowerPoint</Application>
  <PresentationFormat>On-screen Show (4:3)</PresentationFormat>
  <Paragraphs>404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Calibri Light</vt:lpstr>
      <vt:lpstr>Geneva</vt:lpstr>
      <vt:lpstr>Times New Roman</vt:lpstr>
      <vt:lpstr>Wingdings</vt:lpstr>
      <vt:lpstr>Arial</vt:lpstr>
      <vt:lpstr>Office Theme</vt:lpstr>
      <vt:lpstr>Document</vt:lpstr>
      <vt:lpstr> Improvements to Classification Indexes</vt:lpstr>
      <vt:lpstr>Outline</vt:lpstr>
      <vt:lpstr>Goals of the presentation</vt:lpstr>
      <vt:lpstr>Requirements</vt:lpstr>
      <vt:lpstr>Proposed Methods-Overload Index</vt:lpstr>
      <vt:lpstr>Proposed Methods-Overload Index</vt:lpstr>
      <vt:lpstr>Proposed Methods-Over/Under voltage Index</vt:lpstr>
      <vt:lpstr>Proposed Methods-Voltage stability Index</vt:lpstr>
      <vt:lpstr>Proposed Methods-Voltage stability Index</vt:lpstr>
      <vt:lpstr>Improved Indexes</vt:lpstr>
      <vt:lpstr>1. Post-fault Overload Index - Theory</vt:lpstr>
      <vt:lpstr>1. Post-fault Overload Index-Output</vt:lpstr>
      <vt:lpstr>1. Post-fault Overload Index-Simulation Results</vt:lpstr>
      <vt:lpstr>1. Post-fault Overload Index-Simulation Results</vt:lpstr>
      <vt:lpstr>1. Post-fault Overload Index-Simulation Results</vt:lpstr>
      <vt:lpstr>2. Post-fault Under-/Over Voltage Index-Theory</vt:lpstr>
      <vt:lpstr>2. Post-fault Under-/Over Voltage Index –Output</vt:lpstr>
      <vt:lpstr>2. Post-fault Under-/Over Voltage Index -Simulation Results</vt:lpstr>
      <vt:lpstr>1. Post-fault Overloads Index-Simulation Results</vt:lpstr>
      <vt:lpstr>1. Post-fault Overloads Index-Simulation Results</vt:lpstr>
      <vt:lpstr>3. Voltage stability index-Theory </vt:lpstr>
      <vt:lpstr>3. Voltage stability index-Post-contingency </vt:lpstr>
      <vt:lpstr>3. Voltage stability index-Pre-contingency </vt:lpstr>
      <vt:lpstr>3. Voltage stability index-Output </vt:lpstr>
      <vt:lpstr>3. Voltage stability index-Output </vt:lpstr>
      <vt:lpstr>3. Voltage stability index-Simulation Results</vt:lpstr>
      <vt:lpstr>3. Voltage stability index-Simulation Results </vt:lpstr>
      <vt:lpstr>3. Voltage stability index-Simulation Results</vt:lpstr>
      <vt:lpstr>3. Voltage stability index-Simulation Results</vt:lpstr>
      <vt:lpstr>3. Voltage stability index-Simulation Results</vt:lpstr>
      <vt:lpstr>Thank You</vt:lpstr>
    </vt:vector>
  </TitlesOfParts>
  <Company>Avantage Graphique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Cédric Darricau</dc:creator>
  <cp:lastModifiedBy>Luigi Vanfretti</cp:lastModifiedBy>
  <cp:revision>909</cp:revision>
  <cp:lastPrinted>2012-03-29T08:56:50Z</cp:lastPrinted>
  <dcterms:created xsi:type="dcterms:W3CDTF">2012-03-22T08:25:26Z</dcterms:created>
  <dcterms:modified xsi:type="dcterms:W3CDTF">2017-08-04T17:02:19Z</dcterms:modified>
</cp:coreProperties>
</file>